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Lst>
  <p:sldSz cx="18288000" cy="10287000"/>
  <p:notesSz cx="6858000" cy="9144000"/>
  <p:embeddedFontLst>
    <p:embeddedFont>
      <p:font typeface="Times New Roman Bold" charset="1" panose="02030802070405020303"/>
      <p:regular r:id="rId32"/>
    </p:embeddedFont>
    <p:embeddedFont>
      <p:font typeface="Times New Roman Italics" charset="1" panose="02030502070405090303"/>
      <p:regular r:id="rId33"/>
    </p:embeddedFont>
    <p:embeddedFont>
      <p:font typeface="Times New Roman" charset="1" panose="02030502070405020303"/>
      <p:regular r:id="rId34"/>
    </p:embeddedFont>
    <p:embeddedFont>
      <p:font typeface="Brasika" charset="1" panose="00000000000000000000"/>
      <p:regular r:id="rId35"/>
    </p:embeddedFont>
    <p:embeddedFont>
      <p:font typeface="Times New Roman Bold Italics" charset="1" panose="02030802070405090303"/>
      <p:regular r:id="rId36"/>
    </p:embeddedFont>
    <p:embeddedFont>
      <p:font typeface="Lora Bold Italics" charset="1" panose="00000800000000000000"/>
      <p:regular r:id="rId37"/>
    </p:embeddedFont>
    <p:embeddedFont>
      <p:font typeface="Lora" charset="1" panose="00000500000000000000"/>
      <p:regular r:id="rId38"/>
    </p:embeddedFont>
    <p:embeddedFont>
      <p:font typeface="Distillery Strong" charset="1" panose="00000000000000000000"/>
      <p:regular r:id="rId3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0.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16.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17.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18.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2.png" Type="http://schemas.openxmlformats.org/officeDocument/2006/relationships/image"/><Relationship Id="rId5" Target="../media/image9.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12.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12.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0.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1.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12.png" Type="http://schemas.openxmlformats.org/officeDocument/2006/relationships/image"/><Relationship Id="rId6" Target="../media/image5.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2.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jpe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1270707">
            <a:off x="-2597501" y="-5340408"/>
            <a:ext cx="8550234" cy="8229600"/>
          </a:xfrm>
          <a:custGeom>
            <a:avLst/>
            <a:gdLst/>
            <a:ahLst/>
            <a:cxnLst/>
            <a:rect r="r" b="b" t="t" l="l"/>
            <a:pathLst>
              <a:path h="8229600" w="8550234">
                <a:moveTo>
                  <a:pt x="0" y="0"/>
                </a:moveTo>
                <a:lnTo>
                  <a:pt x="8550234" y="0"/>
                </a:lnTo>
                <a:lnTo>
                  <a:pt x="8550234" y="8229600"/>
                </a:lnTo>
                <a:lnTo>
                  <a:pt x="0" y="8229600"/>
                </a:lnTo>
                <a:lnTo>
                  <a:pt x="0" y="0"/>
                </a:lnTo>
                <a:close/>
              </a:path>
            </a:pathLst>
          </a:custGeom>
          <a:blipFill>
            <a:blip r:embed="rId3">
              <a:alphaModFix amt="59000"/>
            </a:blip>
            <a:stretch>
              <a:fillRect l="0" t="0" r="0" b="0"/>
            </a:stretch>
          </a:blipFill>
        </p:spPr>
      </p:sp>
      <p:sp>
        <p:nvSpPr>
          <p:cNvPr name="Freeform 4" id="4"/>
          <p:cNvSpPr/>
          <p:nvPr/>
        </p:nvSpPr>
        <p:spPr>
          <a:xfrm flipH="false" flipV="false" rot="-5546698">
            <a:off x="5897155" y="-168120"/>
            <a:ext cx="6493690" cy="8647771"/>
          </a:xfrm>
          <a:custGeom>
            <a:avLst/>
            <a:gdLst/>
            <a:ahLst/>
            <a:cxnLst/>
            <a:rect r="r" b="b" t="t" l="l"/>
            <a:pathLst>
              <a:path h="8647771" w="6493690">
                <a:moveTo>
                  <a:pt x="0" y="0"/>
                </a:moveTo>
                <a:lnTo>
                  <a:pt x="6493690" y="0"/>
                </a:lnTo>
                <a:lnTo>
                  <a:pt x="6493690" y="8647771"/>
                </a:lnTo>
                <a:lnTo>
                  <a:pt x="0" y="864777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5194738">
            <a:off x="5846079" y="-167901"/>
            <a:ext cx="6493361" cy="8647333"/>
          </a:xfrm>
          <a:custGeom>
            <a:avLst/>
            <a:gdLst/>
            <a:ahLst/>
            <a:cxnLst/>
            <a:rect r="r" b="b" t="t" l="l"/>
            <a:pathLst>
              <a:path h="8647333" w="6493361">
                <a:moveTo>
                  <a:pt x="0" y="0"/>
                </a:moveTo>
                <a:lnTo>
                  <a:pt x="6493361" y="0"/>
                </a:lnTo>
                <a:lnTo>
                  <a:pt x="6493361" y="8647333"/>
                </a:lnTo>
                <a:lnTo>
                  <a:pt x="0" y="864733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3626521">
            <a:off x="-396422" y="7835050"/>
            <a:ext cx="2530297" cy="3755544"/>
          </a:xfrm>
          <a:custGeom>
            <a:avLst/>
            <a:gdLst/>
            <a:ahLst/>
            <a:cxnLst/>
            <a:rect r="r" b="b" t="t" l="l"/>
            <a:pathLst>
              <a:path h="3755544" w="2530297">
                <a:moveTo>
                  <a:pt x="0" y="0"/>
                </a:moveTo>
                <a:lnTo>
                  <a:pt x="2530297" y="0"/>
                </a:lnTo>
                <a:lnTo>
                  <a:pt x="2530297" y="3755544"/>
                </a:lnTo>
                <a:lnTo>
                  <a:pt x="0" y="3755544"/>
                </a:lnTo>
                <a:lnTo>
                  <a:pt x="0" y="0"/>
                </a:lnTo>
                <a:close/>
              </a:path>
            </a:pathLst>
          </a:custGeom>
          <a:blipFill>
            <a:blip r:embed="rId6"/>
            <a:stretch>
              <a:fillRect l="0" t="0" r="0" b="0"/>
            </a:stretch>
          </a:blipFill>
        </p:spPr>
      </p:sp>
      <p:sp>
        <p:nvSpPr>
          <p:cNvPr name="Freeform 7" id="7"/>
          <p:cNvSpPr/>
          <p:nvPr/>
        </p:nvSpPr>
        <p:spPr>
          <a:xfrm flipH="false" flipV="false" rot="-4853457">
            <a:off x="16481843" y="-1459178"/>
            <a:ext cx="2160326" cy="3206421"/>
          </a:xfrm>
          <a:custGeom>
            <a:avLst/>
            <a:gdLst/>
            <a:ahLst/>
            <a:cxnLst/>
            <a:rect r="r" b="b" t="t" l="l"/>
            <a:pathLst>
              <a:path h="3206421" w="2160326">
                <a:moveTo>
                  <a:pt x="0" y="0"/>
                </a:moveTo>
                <a:lnTo>
                  <a:pt x="2160326" y="0"/>
                </a:lnTo>
                <a:lnTo>
                  <a:pt x="2160326" y="3206421"/>
                </a:lnTo>
                <a:lnTo>
                  <a:pt x="0" y="3206421"/>
                </a:lnTo>
                <a:lnTo>
                  <a:pt x="0" y="0"/>
                </a:lnTo>
                <a:close/>
              </a:path>
            </a:pathLst>
          </a:custGeom>
          <a:blipFill>
            <a:blip r:embed="rId6"/>
            <a:stretch>
              <a:fillRect l="0" t="0" r="0" b="0"/>
            </a:stretch>
          </a:blipFill>
        </p:spPr>
      </p:sp>
      <p:sp>
        <p:nvSpPr>
          <p:cNvPr name="Freeform 8" id="8"/>
          <p:cNvSpPr/>
          <p:nvPr/>
        </p:nvSpPr>
        <p:spPr>
          <a:xfrm flipH="false" flipV="false" rot="0">
            <a:off x="8186450" y="1028700"/>
            <a:ext cx="1521418" cy="1584810"/>
          </a:xfrm>
          <a:custGeom>
            <a:avLst/>
            <a:gdLst/>
            <a:ahLst/>
            <a:cxnLst/>
            <a:rect r="r" b="b" t="t" l="l"/>
            <a:pathLst>
              <a:path h="1584810" w="1521418">
                <a:moveTo>
                  <a:pt x="0" y="0"/>
                </a:moveTo>
                <a:lnTo>
                  <a:pt x="1521418" y="0"/>
                </a:lnTo>
                <a:lnTo>
                  <a:pt x="1521418" y="1584810"/>
                </a:lnTo>
                <a:lnTo>
                  <a:pt x="0" y="1584810"/>
                </a:lnTo>
                <a:lnTo>
                  <a:pt x="0" y="0"/>
                </a:lnTo>
                <a:close/>
              </a:path>
            </a:pathLst>
          </a:custGeom>
          <a:blipFill>
            <a:blip r:embed="rId7"/>
            <a:stretch>
              <a:fillRect l="0" t="0" r="0" b="0"/>
            </a:stretch>
          </a:blipFill>
        </p:spPr>
      </p:sp>
      <p:sp>
        <p:nvSpPr>
          <p:cNvPr name="TextBox 9" id="9"/>
          <p:cNvSpPr txBox="true"/>
          <p:nvPr/>
        </p:nvSpPr>
        <p:spPr>
          <a:xfrm rot="0">
            <a:off x="4814310" y="2973882"/>
            <a:ext cx="8659380" cy="2610787"/>
          </a:xfrm>
          <a:prstGeom prst="rect">
            <a:avLst/>
          </a:prstGeom>
        </p:spPr>
        <p:txBody>
          <a:bodyPr anchor="t" rtlCol="false" tIns="0" lIns="0" bIns="0" rIns="0">
            <a:spAutoFit/>
          </a:bodyPr>
          <a:lstStyle/>
          <a:p>
            <a:pPr algn="ctr" marL="0" indent="0" lvl="0">
              <a:lnSpc>
                <a:spcPts val="9923"/>
              </a:lnSpc>
              <a:spcBef>
                <a:spcPct val="0"/>
              </a:spcBef>
            </a:pPr>
            <a:r>
              <a:rPr lang="en-US" sz="7088">
                <a:solidFill>
                  <a:srgbClr val="282828"/>
                </a:solidFill>
                <a:latin typeface="Times New Roman Bold"/>
              </a:rPr>
              <a:t>Impact of AI on Zola Wedding company</a:t>
            </a:r>
          </a:p>
        </p:txBody>
      </p:sp>
      <p:sp>
        <p:nvSpPr>
          <p:cNvPr name="TextBox 10" id="10"/>
          <p:cNvSpPr txBox="true"/>
          <p:nvPr/>
        </p:nvSpPr>
        <p:spPr>
          <a:xfrm rot="0">
            <a:off x="5350492" y="5762800"/>
            <a:ext cx="7587017" cy="1335829"/>
          </a:xfrm>
          <a:prstGeom prst="rect">
            <a:avLst/>
          </a:prstGeom>
        </p:spPr>
        <p:txBody>
          <a:bodyPr anchor="t" rtlCol="false" tIns="0" lIns="0" bIns="0" rIns="0">
            <a:spAutoFit/>
          </a:bodyPr>
          <a:lstStyle/>
          <a:p>
            <a:pPr algn="ctr">
              <a:lnSpc>
                <a:spcPts val="5113"/>
              </a:lnSpc>
            </a:pPr>
            <a:r>
              <a:rPr lang="en-US" sz="3526" spc="14">
                <a:solidFill>
                  <a:srgbClr val="242424"/>
                </a:solidFill>
                <a:latin typeface="Times New Roman Italics"/>
              </a:rPr>
              <a:t>Market Research</a:t>
            </a:r>
          </a:p>
          <a:p>
            <a:pPr algn="ctr">
              <a:lnSpc>
                <a:spcPts val="5113"/>
              </a:lnSpc>
            </a:pPr>
            <a:r>
              <a:rPr lang="en-US" sz="3526" spc="14">
                <a:solidFill>
                  <a:srgbClr val="242424"/>
                </a:solidFill>
                <a:latin typeface="Times New Roman Italics"/>
              </a:rPr>
              <a:t>Presentation</a:t>
            </a:r>
          </a:p>
        </p:txBody>
      </p:sp>
      <p:sp>
        <p:nvSpPr>
          <p:cNvPr name="TextBox 11" id="11"/>
          <p:cNvSpPr txBox="true"/>
          <p:nvPr/>
        </p:nvSpPr>
        <p:spPr>
          <a:xfrm rot="0">
            <a:off x="14125664" y="7884183"/>
            <a:ext cx="4162336" cy="2403300"/>
          </a:xfrm>
          <a:prstGeom prst="rect">
            <a:avLst/>
          </a:prstGeom>
        </p:spPr>
        <p:txBody>
          <a:bodyPr anchor="t" rtlCol="false" tIns="0" lIns="0" bIns="0" rIns="0">
            <a:spAutoFit/>
          </a:bodyPr>
          <a:lstStyle/>
          <a:p>
            <a:pPr algn="just">
              <a:lnSpc>
                <a:spcPts val="3130"/>
              </a:lnSpc>
              <a:spcBef>
                <a:spcPct val="0"/>
              </a:spcBef>
            </a:pPr>
            <a:r>
              <a:rPr lang="en-US" sz="2235">
                <a:solidFill>
                  <a:srgbClr val="0C1A3B"/>
                </a:solidFill>
                <a:latin typeface="Times New Roman Bold"/>
              </a:rPr>
              <a:t>Kjubra Menga 20230151</a:t>
            </a:r>
          </a:p>
          <a:p>
            <a:pPr algn="just">
              <a:lnSpc>
                <a:spcPts val="3130"/>
              </a:lnSpc>
              <a:spcBef>
                <a:spcPct val="0"/>
              </a:spcBef>
            </a:pPr>
            <a:r>
              <a:rPr lang="en-US" sz="2235">
                <a:solidFill>
                  <a:srgbClr val="0C1A3B"/>
                </a:solidFill>
                <a:latin typeface="Times New Roman Bold"/>
              </a:rPr>
              <a:t>Buket Danis 20230152</a:t>
            </a:r>
          </a:p>
          <a:p>
            <a:pPr algn="just">
              <a:lnSpc>
                <a:spcPts val="3130"/>
              </a:lnSpc>
              <a:spcBef>
                <a:spcPct val="0"/>
              </a:spcBef>
            </a:pPr>
            <a:r>
              <a:rPr lang="en-US" sz="2235">
                <a:solidFill>
                  <a:srgbClr val="0C1A3B"/>
                </a:solidFill>
                <a:latin typeface="Times New Roman Bold"/>
              </a:rPr>
              <a:t>Dina Konicanin 20231025</a:t>
            </a:r>
          </a:p>
          <a:p>
            <a:pPr algn="just">
              <a:lnSpc>
                <a:spcPts val="3130"/>
              </a:lnSpc>
              <a:spcBef>
                <a:spcPct val="0"/>
              </a:spcBef>
            </a:pPr>
            <a:r>
              <a:rPr lang="en-US" sz="2235">
                <a:solidFill>
                  <a:srgbClr val="0C1A3B"/>
                </a:solidFill>
                <a:latin typeface="Times New Roman Bold"/>
              </a:rPr>
              <a:t>Muhammet Emin Imir 20231378</a:t>
            </a:r>
          </a:p>
          <a:p>
            <a:pPr algn="just">
              <a:lnSpc>
                <a:spcPts val="3130"/>
              </a:lnSpc>
              <a:spcBef>
                <a:spcPct val="0"/>
              </a:spcBef>
            </a:pPr>
            <a:r>
              <a:rPr lang="en-US" sz="2235">
                <a:solidFill>
                  <a:srgbClr val="0C1A3B"/>
                </a:solidFill>
                <a:latin typeface="Times New Roman Bold"/>
              </a:rPr>
              <a:t>Tausif Ahmad 20231030</a:t>
            </a:r>
          </a:p>
          <a:p>
            <a:pPr algn="r">
              <a:lnSpc>
                <a:spcPts val="3130"/>
              </a:lnSpc>
              <a:spcBef>
                <a:spcPct val="0"/>
              </a:spcBef>
            </a:pPr>
          </a:p>
        </p:txBody>
      </p:sp>
      <p:sp>
        <p:nvSpPr>
          <p:cNvPr name="TextBox 12" id="12"/>
          <p:cNvSpPr txBox="true"/>
          <p:nvPr/>
        </p:nvSpPr>
        <p:spPr>
          <a:xfrm rot="0">
            <a:off x="14125664" y="7206586"/>
            <a:ext cx="2712244" cy="479425"/>
          </a:xfrm>
          <a:prstGeom prst="rect">
            <a:avLst/>
          </a:prstGeom>
        </p:spPr>
        <p:txBody>
          <a:bodyPr anchor="t" rtlCol="false" tIns="0" lIns="0" bIns="0" rIns="0">
            <a:spAutoFit/>
          </a:bodyPr>
          <a:lstStyle/>
          <a:p>
            <a:pPr algn="ctr">
              <a:lnSpc>
                <a:spcPts val="3500"/>
              </a:lnSpc>
              <a:spcBef>
                <a:spcPct val="0"/>
              </a:spcBef>
            </a:pPr>
            <a:r>
              <a:rPr lang="en-US" sz="2500">
                <a:solidFill>
                  <a:srgbClr val="000000"/>
                </a:solidFill>
                <a:latin typeface="Times New Roman Bold"/>
              </a:rPr>
              <a:t>Prof. Pedro Oliveira</a:t>
            </a:r>
          </a:p>
        </p:txBody>
      </p:sp>
      <p:sp>
        <p:nvSpPr>
          <p:cNvPr name="TextBox 13" id="13"/>
          <p:cNvSpPr txBox="true"/>
          <p:nvPr/>
        </p:nvSpPr>
        <p:spPr>
          <a:xfrm rot="0">
            <a:off x="8236074" y="9412467"/>
            <a:ext cx="1815852" cy="495935"/>
          </a:xfrm>
          <a:prstGeom prst="rect">
            <a:avLst/>
          </a:prstGeom>
        </p:spPr>
        <p:txBody>
          <a:bodyPr anchor="t" rtlCol="false" tIns="0" lIns="0" bIns="0" rIns="0">
            <a:spAutoFit/>
          </a:bodyPr>
          <a:lstStyle/>
          <a:p>
            <a:pPr algn="ctr">
              <a:lnSpc>
                <a:spcPts val="3640"/>
              </a:lnSpc>
              <a:spcBef>
                <a:spcPct val="0"/>
              </a:spcBef>
            </a:pPr>
            <a:r>
              <a:rPr lang="en-US" sz="2600">
                <a:solidFill>
                  <a:srgbClr val="000000"/>
                </a:solidFill>
                <a:latin typeface="Times New Roman"/>
              </a:rPr>
              <a:t>Lisbon, 2024</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824045" y="2852307"/>
            <a:ext cx="4573530" cy="6181404"/>
            <a:chOff x="0" y="0"/>
            <a:chExt cx="1799696" cy="2432398"/>
          </a:xfrm>
        </p:grpSpPr>
        <p:sp>
          <p:nvSpPr>
            <p:cNvPr name="Freeform 4" id="4"/>
            <p:cNvSpPr/>
            <p:nvPr/>
          </p:nvSpPr>
          <p:spPr>
            <a:xfrm flipH="false" flipV="false" rot="0">
              <a:off x="0" y="0"/>
              <a:ext cx="1799696" cy="2432398"/>
            </a:xfrm>
            <a:custGeom>
              <a:avLst/>
              <a:gdLst/>
              <a:ahLst/>
              <a:cxnLst/>
              <a:rect r="r" b="b" t="t" l="l"/>
              <a:pathLst>
                <a:path h="2432398" w="1799696">
                  <a:moveTo>
                    <a:pt x="0" y="0"/>
                  </a:moveTo>
                  <a:lnTo>
                    <a:pt x="1799696" y="0"/>
                  </a:lnTo>
                  <a:lnTo>
                    <a:pt x="1799696" y="2432398"/>
                  </a:lnTo>
                  <a:lnTo>
                    <a:pt x="0" y="2432398"/>
                  </a:lnTo>
                  <a:close/>
                </a:path>
              </a:pathLst>
            </a:custGeom>
            <a:solidFill>
              <a:srgbClr val="405E4B"/>
            </a:solidFill>
          </p:spPr>
        </p:sp>
        <p:sp>
          <p:nvSpPr>
            <p:cNvPr name="TextBox 5" id="5"/>
            <p:cNvSpPr txBox="true"/>
            <p:nvPr/>
          </p:nvSpPr>
          <p:spPr>
            <a:xfrm>
              <a:off x="0" y="-228600"/>
              <a:ext cx="1799696" cy="2660998"/>
            </a:xfrm>
            <a:prstGeom prst="rect">
              <a:avLst/>
            </a:prstGeom>
          </p:spPr>
          <p:txBody>
            <a:bodyPr anchor="ctr" rtlCol="false" tIns="50800" lIns="50800" bIns="50800" rIns="50800"/>
            <a:lstStyle/>
            <a:p>
              <a:pPr algn="ctr">
                <a:lnSpc>
                  <a:spcPts val="5249"/>
                </a:lnSpc>
              </a:pPr>
            </a:p>
          </p:txBody>
        </p:sp>
      </p:grpSp>
      <p:grpSp>
        <p:nvGrpSpPr>
          <p:cNvPr name="Group 6" id="6"/>
          <p:cNvGrpSpPr/>
          <p:nvPr/>
        </p:nvGrpSpPr>
        <p:grpSpPr>
          <a:xfrm rot="0">
            <a:off x="954538" y="3912508"/>
            <a:ext cx="4312543" cy="5008670"/>
            <a:chOff x="0" y="0"/>
            <a:chExt cx="1696997" cy="1970924"/>
          </a:xfrm>
        </p:grpSpPr>
        <p:sp>
          <p:nvSpPr>
            <p:cNvPr name="Freeform 7" id="7"/>
            <p:cNvSpPr/>
            <p:nvPr/>
          </p:nvSpPr>
          <p:spPr>
            <a:xfrm flipH="false" flipV="false" rot="0">
              <a:off x="0" y="0"/>
              <a:ext cx="1696997" cy="1970924"/>
            </a:xfrm>
            <a:custGeom>
              <a:avLst/>
              <a:gdLst/>
              <a:ahLst/>
              <a:cxnLst/>
              <a:rect r="r" b="b" t="t" l="l"/>
              <a:pathLst>
                <a:path h="1970924" w="1696997">
                  <a:moveTo>
                    <a:pt x="0" y="0"/>
                  </a:moveTo>
                  <a:lnTo>
                    <a:pt x="1696997" y="0"/>
                  </a:lnTo>
                  <a:lnTo>
                    <a:pt x="1696997" y="1970924"/>
                  </a:lnTo>
                  <a:lnTo>
                    <a:pt x="0" y="1970924"/>
                  </a:lnTo>
                  <a:close/>
                </a:path>
              </a:pathLst>
            </a:custGeom>
            <a:solidFill>
              <a:srgbClr val="000000">
                <a:alpha val="0"/>
              </a:srgbClr>
            </a:solidFill>
            <a:ln w="19050" cap="sq">
              <a:solidFill>
                <a:srgbClr val="FFFFFF"/>
              </a:solidFill>
              <a:prstDash val="solid"/>
              <a:miter/>
            </a:ln>
          </p:spPr>
        </p:sp>
        <p:sp>
          <p:nvSpPr>
            <p:cNvPr name="TextBox 8" id="8"/>
            <p:cNvSpPr txBox="true"/>
            <p:nvPr/>
          </p:nvSpPr>
          <p:spPr>
            <a:xfrm>
              <a:off x="0" y="-228600"/>
              <a:ext cx="1696997" cy="2199524"/>
            </a:xfrm>
            <a:prstGeom prst="rect">
              <a:avLst/>
            </a:prstGeom>
          </p:spPr>
          <p:txBody>
            <a:bodyPr anchor="ctr" rtlCol="false" tIns="50800" lIns="50800" bIns="50800" rIns="50800"/>
            <a:lstStyle/>
            <a:p>
              <a:pPr algn="ctr">
                <a:lnSpc>
                  <a:spcPts val="5249"/>
                </a:lnSpc>
              </a:pPr>
            </a:p>
          </p:txBody>
        </p:sp>
      </p:grpSp>
      <p:grpSp>
        <p:nvGrpSpPr>
          <p:cNvPr name="Group 9" id="9"/>
          <p:cNvGrpSpPr/>
          <p:nvPr/>
        </p:nvGrpSpPr>
        <p:grpSpPr>
          <a:xfrm rot="0">
            <a:off x="6053185" y="2852307"/>
            <a:ext cx="6181630" cy="6181404"/>
            <a:chOff x="0" y="0"/>
            <a:chExt cx="2432487" cy="2432398"/>
          </a:xfrm>
        </p:grpSpPr>
        <p:sp>
          <p:nvSpPr>
            <p:cNvPr name="Freeform 10" id="10"/>
            <p:cNvSpPr/>
            <p:nvPr/>
          </p:nvSpPr>
          <p:spPr>
            <a:xfrm flipH="false" flipV="false" rot="0">
              <a:off x="0" y="0"/>
              <a:ext cx="2432487" cy="2432398"/>
            </a:xfrm>
            <a:custGeom>
              <a:avLst/>
              <a:gdLst/>
              <a:ahLst/>
              <a:cxnLst/>
              <a:rect r="r" b="b" t="t" l="l"/>
              <a:pathLst>
                <a:path h="2432398" w="2432487">
                  <a:moveTo>
                    <a:pt x="0" y="0"/>
                  </a:moveTo>
                  <a:lnTo>
                    <a:pt x="2432487" y="0"/>
                  </a:lnTo>
                  <a:lnTo>
                    <a:pt x="2432487" y="2432398"/>
                  </a:lnTo>
                  <a:lnTo>
                    <a:pt x="0" y="2432398"/>
                  </a:lnTo>
                  <a:close/>
                </a:path>
              </a:pathLst>
            </a:custGeom>
            <a:solidFill>
              <a:srgbClr val="405E4B"/>
            </a:solidFill>
          </p:spPr>
        </p:sp>
        <p:sp>
          <p:nvSpPr>
            <p:cNvPr name="TextBox 11" id="11"/>
            <p:cNvSpPr txBox="true"/>
            <p:nvPr/>
          </p:nvSpPr>
          <p:spPr>
            <a:xfrm>
              <a:off x="0" y="-228600"/>
              <a:ext cx="2432487" cy="2660998"/>
            </a:xfrm>
            <a:prstGeom prst="rect">
              <a:avLst/>
            </a:prstGeom>
          </p:spPr>
          <p:txBody>
            <a:bodyPr anchor="ctr" rtlCol="false" tIns="50800" lIns="50800" bIns="50800" rIns="50800"/>
            <a:lstStyle/>
            <a:p>
              <a:pPr algn="ctr">
                <a:lnSpc>
                  <a:spcPts val="5249"/>
                </a:lnSpc>
              </a:pPr>
            </a:p>
          </p:txBody>
        </p:sp>
      </p:grpSp>
      <p:grpSp>
        <p:nvGrpSpPr>
          <p:cNvPr name="Group 12" id="12"/>
          <p:cNvGrpSpPr/>
          <p:nvPr/>
        </p:nvGrpSpPr>
        <p:grpSpPr>
          <a:xfrm rot="0">
            <a:off x="6314034" y="3912508"/>
            <a:ext cx="5636283" cy="5008670"/>
            <a:chOff x="0" y="0"/>
            <a:chExt cx="2217892" cy="1970924"/>
          </a:xfrm>
        </p:grpSpPr>
        <p:sp>
          <p:nvSpPr>
            <p:cNvPr name="Freeform 13" id="13"/>
            <p:cNvSpPr/>
            <p:nvPr/>
          </p:nvSpPr>
          <p:spPr>
            <a:xfrm flipH="false" flipV="false" rot="0">
              <a:off x="0" y="0"/>
              <a:ext cx="2217892" cy="1970924"/>
            </a:xfrm>
            <a:custGeom>
              <a:avLst/>
              <a:gdLst/>
              <a:ahLst/>
              <a:cxnLst/>
              <a:rect r="r" b="b" t="t" l="l"/>
              <a:pathLst>
                <a:path h="1970924" w="2217892">
                  <a:moveTo>
                    <a:pt x="0" y="0"/>
                  </a:moveTo>
                  <a:lnTo>
                    <a:pt x="2217892" y="0"/>
                  </a:lnTo>
                  <a:lnTo>
                    <a:pt x="2217892" y="1970924"/>
                  </a:lnTo>
                  <a:lnTo>
                    <a:pt x="0" y="1970924"/>
                  </a:lnTo>
                  <a:close/>
                </a:path>
              </a:pathLst>
            </a:custGeom>
            <a:solidFill>
              <a:srgbClr val="000000">
                <a:alpha val="0"/>
              </a:srgbClr>
            </a:solidFill>
            <a:ln w="19050" cap="sq">
              <a:solidFill>
                <a:srgbClr val="FFFFFF"/>
              </a:solidFill>
              <a:prstDash val="solid"/>
              <a:miter/>
            </a:ln>
          </p:spPr>
        </p:sp>
        <p:sp>
          <p:nvSpPr>
            <p:cNvPr name="TextBox 14" id="14"/>
            <p:cNvSpPr txBox="true"/>
            <p:nvPr/>
          </p:nvSpPr>
          <p:spPr>
            <a:xfrm>
              <a:off x="0" y="-228600"/>
              <a:ext cx="2217892" cy="2199524"/>
            </a:xfrm>
            <a:prstGeom prst="rect">
              <a:avLst/>
            </a:prstGeom>
          </p:spPr>
          <p:txBody>
            <a:bodyPr anchor="ctr" rtlCol="false" tIns="50800" lIns="50800" bIns="50800" rIns="50800"/>
            <a:lstStyle/>
            <a:p>
              <a:pPr algn="ctr">
                <a:lnSpc>
                  <a:spcPts val="5249"/>
                </a:lnSpc>
              </a:pPr>
            </a:p>
          </p:txBody>
        </p:sp>
      </p:grpSp>
      <p:grpSp>
        <p:nvGrpSpPr>
          <p:cNvPr name="Group 15" id="15"/>
          <p:cNvGrpSpPr/>
          <p:nvPr/>
        </p:nvGrpSpPr>
        <p:grpSpPr>
          <a:xfrm rot="0">
            <a:off x="12892040" y="2852307"/>
            <a:ext cx="4749641" cy="6181404"/>
            <a:chOff x="0" y="0"/>
            <a:chExt cx="1868995" cy="2432398"/>
          </a:xfrm>
        </p:grpSpPr>
        <p:sp>
          <p:nvSpPr>
            <p:cNvPr name="Freeform 16" id="16"/>
            <p:cNvSpPr/>
            <p:nvPr/>
          </p:nvSpPr>
          <p:spPr>
            <a:xfrm flipH="false" flipV="false" rot="0">
              <a:off x="0" y="0"/>
              <a:ext cx="1868995" cy="2432398"/>
            </a:xfrm>
            <a:custGeom>
              <a:avLst/>
              <a:gdLst/>
              <a:ahLst/>
              <a:cxnLst/>
              <a:rect r="r" b="b" t="t" l="l"/>
              <a:pathLst>
                <a:path h="2432398" w="1868995">
                  <a:moveTo>
                    <a:pt x="0" y="0"/>
                  </a:moveTo>
                  <a:lnTo>
                    <a:pt x="1868995" y="0"/>
                  </a:lnTo>
                  <a:lnTo>
                    <a:pt x="1868995" y="2432398"/>
                  </a:lnTo>
                  <a:lnTo>
                    <a:pt x="0" y="2432398"/>
                  </a:lnTo>
                  <a:close/>
                </a:path>
              </a:pathLst>
            </a:custGeom>
            <a:solidFill>
              <a:srgbClr val="405E4B"/>
            </a:solidFill>
          </p:spPr>
        </p:sp>
        <p:sp>
          <p:nvSpPr>
            <p:cNvPr name="TextBox 17" id="17"/>
            <p:cNvSpPr txBox="true"/>
            <p:nvPr/>
          </p:nvSpPr>
          <p:spPr>
            <a:xfrm>
              <a:off x="0" y="-228600"/>
              <a:ext cx="1868995" cy="2660998"/>
            </a:xfrm>
            <a:prstGeom prst="rect">
              <a:avLst/>
            </a:prstGeom>
          </p:spPr>
          <p:txBody>
            <a:bodyPr anchor="ctr" rtlCol="false" tIns="50800" lIns="50800" bIns="50800" rIns="50800"/>
            <a:lstStyle/>
            <a:p>
              <a:pPr algn="ctr">
                <a:lnSpc>
                  <a:spcPts val="5249"/>
                </a:lnSpc>
              </a:pPr>
            </a:p>
          </p:txBody>
        </p:sp>
      </p:grpSp>
      <p:grpSp>
        <p:nvGrpSpPr>
          <p:cNvPr name="Group 18" id="18"/>
          <p:cNvGrpSpPr/>
          <p:nvPr/>
        </p:nvGrpSpPr>
        <p:grpSpPr>
          <a:xfrm rot="0">
            <a:off x="13025390" y="3912508"/>
            <a:ext cx="4427102" cy="5008670"/>
            <a:chOff x="0" y="0"/>
            <a:chExt cx="1742076" cy="1970924"/>
          </a:xfrm>
        </p:grpSpPr>
        <p:sp>
          <p:nvSpPr>
            <p:cNvPr name="Freeform 19" id="19"/>
            <p:cNvSpPr/>
            <p:nvPr/>
          </p:nvSpPr>
          <p:spPr>
            <a:xfrm flipH="false" flipV="false" rot="0">
              <a:off x="0" y="0"/>
              <a:ext cx="1742076" cy="1970924"/>
            </a:xfrm>
            <a:custGeom>
              <a:avLst/>
              <a:gdLst/>
              <a:ahLst/>
              <a:cxnLst/>
              <a:rect r="r" b="b" t="t" l="l"/>
              <a:pathLst>
                <a:path h="1970924" w="1742076">
                  <a:moveTo>
                    <a:pt x="0" y="0"/>
                  </a:moveTo>
                  <a:lnTo>
                    <a:pt x="1742076" y="0"/>
                  </a:lnTo>
                  <a:lnTo>
                    <a:pt x="1742076" y="1970924"/>
                  </a:lnTo>
                  <a:lnTo>
                    <a:pt x="0" y="1970924"/>
                  </a:lnTo>
                  <a:close/>
                </a:path>
              </a:pathLst>
            </a:custGeom>
            <a:solidFill>
              <a:srgbClr val="000000">
                <a:alpha val="0"/>
              </a:srgbClr>
            </a:solidFill>
            <a:ln w="19050" cap="sq">
              <a:solidFill>
                <a:srgbClr val="FFFFFF"/>
              </a:solidFill>
              <a:prstDash val="solid"/>
              <a:miter/>
            </a:ln>
          </p:spPr>
        </p:sp>
        <p:sp>
          <p:nvSpPr>
            <p:cNvPr name="TextBox 20" id="20"/>
            <p:cNvSpPr txBox="true"/>
            <p:nvPr/>
          </p:nvSpPr>
          <p:spPr>
            <a:xfrm>
              <a:off x="0" y="-228600"/>
              <a:ext cx="1742076" cy="2199524"/>
            </a:xfrm>
            <a:prstGeom prst="rect">
              <a:avLst/>
            </a:prstGeom>
          </p:spPr>
          <p:txBody>
            <a:bodyPr anchor="ctr" rtlCol="false" tIns="50800" lIns="50800" bIns="50800" rIns="50800"/>
            <a:lstStyle/>
            <a:p>
              <a:pPr algn="ctr">
                <a:lnSpc>
                  <a:spcPts val="5249"/>
                </a:lnSpc>
              </a:pPr>
            </a:p>
          </p:txBody>
        </p:sp>
      </p:grpSp>
      <p:sp>
        <p:nvSpPr>
          <p:cNvPr name="Freeform 21" id="21"/>
          <p:cNvSpPr/>
          <p:nvPr/>
        </p:nvSpPr>
        <p:spPr>
          <a:xfrm flipH="false" flipV="false" rot="-5072144">
            <a:off x="16163265" y="-529767"/>
            <a:ext cx="1975357" cy="3116935"/>
          </a:xfrm>
          <a:custGeom>
            <a:avLst/>
            <a:gdLst/>
            <a:ahLst/>
            <a:cxnLst/>
            <a:rect r="r" b="b" t="t" l="l"/>
            <a:pathLst>
              <a:path h="3116935" w="1975357">
                <a:moveTo>
                  <a:pt x="0" y="0"/>
                </a:moveTo>
                <a:lnTo>
                  <a:pt x="1975357" y="0"/>
                </a:lnTo>
                <a:lnTo>
                  <a:pt x="1975357" y="3116934"/>
                </a:lnTo>
                <a:lnTo>
                  <a:pt x="0" y="3116934"/>
                </a:lnTo>
                <a:lnTo>
                  <a:pt x="0" y="0"/>
                </a:lnTo>
                <a:close/>
              </a:path>
            </a:pathLst>
          </a:custGeom>
          <a:blipFill>
            <a:blip r:embed="rId3"/>
            <a:stretch>
              <a:fillRect l="0" t="0" r="0" b="0"/>
            </a:stretch>
          </a:blipFill>
        </p:spPr>
      </p:sp>
      <p:sp>
        <p:nvSpPr>
          <p:cNvPr name="TextBox 22" id="22"/>
          <p:cNvSpPr txBox="true"/>
          <p:nvPr/>
        </p:nvSpPr>
        <p:spPr>
          <a:xfrm rot="0">
            <a:off x="1125350" y="4873669"/>
            <a:ext cx="3970921" cy="2024380"/>
          </a:xfrm>
          <a:prstGeom prst="rect">
            <a:avLst/>
          </a:prstGeom>
        </p:spPr>
        <p:txBody>
          <a:bodyPr anchor="t" rtlCol="false" tIns="0" lIns="0" bIns="0" rIns="0">
            <a:spAutoFit/>
          </a:bodyPr>
          <a:lstStyle/>
          <a:p>
            <a:pPr algn="ctr" marL="0" indent="0" lvl="0">
              <a:lnSpc>
                <a:spcPts val="3919"/>
              </a:lnSpc>
            </a:pPr>
            <a:r>
              <a:rPr lang="en-US" sz="2799">
                <a:solidFill>
                  <a:srgbClr val="FFFFFF"/>
                </a:solidFill>
                <a:latin typeface="Times New Roman"/>
              </a:rPr>
              <a:t>Zola's blog webpage is a valuable source of secondary data on wedding trends for 2024.</a:t>
            </a:r>
          </a:p>
        </p:txBody>
      </p:sp>
      <p:sp>
        <p:nvSpPr>
          <p:cNvPr name="TextBox 23" id="23"/>
          <p:cNvSpPr txBox="true"/>
          <p:nvPr/>
        </p:nvSpPr>
        <p:spPr>
          <a:xfrm rot="0">
            <a:off x="1552024" y="2784362"/>
            <a:ext cx="3117573" cy="754774"/>
          </a:xfrm>
          <a:prstGeom prst="rect">
            <a:avLst/>
          </a:prstGeom>
        </p:spPr>
        <p:txBody>
          <a:bodyPr anchor="t" rtlCol="false" tIns="0" lIns="0" bIns="0" rIns="0">
            <a:spAutoFit/>
          </a:bodyPr>
          <a:lstStyle/>
          <a:p>
            <a:pPr algn="ctr" marL="0" indent="0" lvl="0">
              <a:lnSpc>
                <a:spcPts val="5954"/>
              </a:lnSpc>
              <a:spcBef>
                <a:spcPct val="0"/>
              </a:spcBef>
            </a:pPr>
            <a:r>
              <a:rPr lang="en-US" sz="3289" spc="141">
                <a:solidFill>
                  <a:srgbClr val="FFFFFF"/>
                </a:solidFill>
                <a:latin typeface="Times New Roman Bold"/>
              </a:rPr>
              <a:t>Website blog</a:t>
            </a:r>
            <a:r>
              <a:rPr lang="en-US" sz="3289" spc="141">
                <a:solidFill>
                  <a:srgbClr val="FFFFFF"/>
                </a:solidFill>
                <a:latin typeface="Times New Roman Bold"/>
              </a:rPr>
              <a:t> </a:t>
            </a:r>
          </a:p>
        </p:txBody>
      </p:sp>
      <p:sp>
        <p:nvSpPr>
          <p:cNvPr name="TextBox 24" id="24"/>
          <p:cNvSpPr txBox="true"/>
          <p:nvPr/>
        </p:nvSpPr>
        <p:spPr>
          <a:xfrm rot="0">
            <a:off x="6400770" y="4576270"/>
            <a:ext cx="5488075" cy="4005580"/>
          </a:xfrm>
          <a:prstGeom prst="rect">
            <a:avLst/>
          </a:prstGeom>
        </p:spPr>
        <p:txBody>
          <a:bodyPr anchor="t" rtlCol="false" tIns="0" lIns="0" bIns="0" rIns="0">
            <a:spAutoFit/>
          </a:bodyPr>
          <a:lstStyle/>
          <a:p>
            <a:pPr algn="ctr">
              <a:lnSpc>
                <a:spcPts val="3919"/>
              </a:lnSpc>
            </a:pPr>
            <a:r>
              <a:rPr lang="en-US" sz="2799">
                <a:solidFill>
                  <a:srgbClr val="FFFFFF"/>
                </a:solidFill>
                <a:latin typeface="Times New Roman"/>
              </a:rPr>
              <a:t>The company's market performance can be analyzed through growth figures, user base statistics, and </a:t>
            </a:r>
          </a:p>
          <a:p>
            <a:pPr algn="ctr">
              <a:lnSpc>
                <a:spcPts val="3919"/>
              </a:lnSpc>
            </a:pPr>
            <a:r>
              <a:rPr lang="en-US" sz="2799">
                <a:solidFill>
                  <a:srgbClr val="FFFFFF"/>
                </a:solidFill>
                <a:latin typeface="Times New Roman"/>
              </a:rPr>
              <a:t> partnerships on its market position and success within the wedding industry.</a:t>
            </a:r>
          </a:p>
          <a:p>
            <a:pPr algn="ctr">
              <a:lnSpc>
                <a:spcPts val="3919"/>
              </a:lnSpc>
            </a:pPr>
          </a:p>
          <a:p>
            <a:pPr algn="ctr" marL="0" indent="0" lvl="0">
              <a:lnSpc>
                <a:spcPts val="3919"/>
              </a:lnSpc>
            </a:pPr>
          </a:p>
        </p:txBody>
      </p:sp>
      <p:sp>
        <p:nvSpPr>
          <p:cNvPr name="TextBox 25" id="25"/>
          <p:cNvSpPr txBox="true"/>
          <p:nvPr/>
        </p:nvSpPr>
        <p:spPr>
          <a:xfrm rot="0">
            <a:off x="7075260" y="2784362"/>
            <a:ext cx="3971941" cy="754774"/>
          </a:xfrm>
          <a:prstGeom prst="rect">
            <a:avLst/>
          </a:prstGeom>
        </p:spPr>
        <p:txBody>
          <a:bodyPr anchor="t" rtlCol="false" tIns="0" lIns="0" bIns="0" rIns="0">
            <a:spAutoFit/>
          </a:bodyPr>
          <a:lstStyle/>
          <a:p>
            <a:pPr algn="ctr" marL="0" indent="0" lvl="0">
              <a:lnSpc>
                <a:spcPts val="5954"/>
              </a:lnSpc>
              <a:spcBef>
                <a:spcPct val="0"/>
              </a:spcBef>
            </a:pPr>
            <a:r>
              <a:rPr lang="en-US" sz="3289" spc="141">
                <a:solidFill>
                  <a:srgbClr val="FFFFFF"/>
                </a:solidFill>
                <a:latin typeface="Times New Roman Bold"/>
              </a:rPr>
              <a:t>Press</a:t>
            </a:r>
          </a:p>
        </p:txBody>
      </p:sp>
      <p:sp>
        <p:nvSpPr>
          <p:cNvPr name="TextBox 26" id="26"/>
          <p:cNvSpPr txBox="true"/>
          <p:nvPr/>
        </p:nvSpPr>
        <p:spPr>
          <a:xfrm rot="0">
            <a:off x="13281400" y="4873669"/>
            <a:ext cx="3970921" cy="2024380"/>
          </a:xfrm>
          <a:prstGeom prst="rect">
            <a:avLst/>
          </a:prstGeom>
        </p:spPr>
        <p:txBody>
          <a:bodyPr anchor="t" rtlCol="false" tIns="0" lIns="0" bIns="0" rIns="0">
            <a:spAutoFit/>
          </a:bodyPr>
          <a:lstStyle/>
          <a:p>
            <a:pPr algn="ctr" marL="0" indent="0" lvl="0">
              <a:lnSpc>
                <a:spcPts val="3919"/>
              </a:lnSpc>
            </a:pPr>
            <a:r>
              <a:rPr lang="en-US" sz="2799">
                <a:solidFill>
                  <a:srgbClr val="FFFFFF"/>
                </a:solidFill>
                <a:latin typeface="Times New Roman"/>
              </a:rPr>
              <a:t>Artificial Intelligence (AI) is officially landing in weddings, with couples embracing tech.</a:t>
            </a:r>
          </a:p>
        </p:txBody>
      </p:sp>
      <p:sp>
        <p:nvSpPr>
          <p:cNvPr name="TextBox 27" id="27"/>
          <p:cNvSpPr txBox="true"/>
          <p:nvPr/>
        </p:nvSpPr>
        <p:spPr>
          <a:xfrm rot="0">
            <a:off x="13336572" y="2784362"/>
            <a:ext cx="4115921" cy="754774"/>
          </a:xfrm>
          <a:prstGeom prst="rect">
            <a:avLst/>
          </a:prstGeom>
        </p:spPr>
        <p:txBody>
          <a:bodyPr anchor="t" rtlCol="false" tIns="0" lIns="0" bIns="0" rIns="0">
            <a:spAutoFit/>
          </a:bodyPr>
          <a:lstStyle/>
          <a:p>
            <a:pPr algn="ctr" marL="0" indent="0" lvl="0">
              <a:lnSpc>
                <a:spcPts val="5954"/>
              </a:lnSpc>
              <a:spcBef>
                <a:spcPct val="0"/>
              </a:spcBef>
            </a:pPr>
            <a:r>
              <a:rPr lang="en-US" sz="3290" spc="141">
                <a:solidFill>
                  <a:srgbClr val="FFFFFF"/>
                </a:solidFill>
                <a:latin typeface="Times New Roman Bold"/>
              </a:rPr>
              <a:t>Trends and Insights</a:t>
            </a:r>
          </a:p>
        </p:txBody>
      </p:sp>
      <p:grpSp>
        <p:nvGrpSpPr>
          <p:cNvPr name="Group 28" id="28"/>
          <p:cNvGrpSpPr/>
          <p:nvPr/>
        </p:nvGrpSpPr>
        <p:grpSpPr>
          <a:xfrm rot="0">
            <a:off x="0" y="365227"/>
            <a:ext cx="9994436" cy="926473"/>
            <a:chOff x="0" y="0"/>
            <a:chExt cx="2632280" cy="244009"/>
          </a:xfrm>
        </p:grpSpPr>
        <p:sp>
          <p:nvSpPr>
            <p:cNvPr name="Freeform 29" id="29"/>
            <p:cNvSpPr/>
            <p:nvPr/>
          </p:nvSpPr>
          <p:spPr>
            <a:xfrm flipH="false" flipV="false" rot="0">
              <a:off x="0" y="0"/>
              <a:ext cx="2632279" cy="244009"/>
            </a:xfrm>
            <a:custGeom>
              <a:avLst/>
              <a:gdLst/>
              <a:ahLst/>
              <a:cxnLst/>
              <a:rect r="r" b="b" t="t" l="l"/>
              <a:pathLst>
                <a:path h="244009" w="2632279">
                  <a:moveTo>
                    <a:pt x="0" y="0"/>
                  </a:moveTo>
                  <a:lnTo>
                    <a:pt x="2632279" y="0"/>
                  </a:lnTo>
                  <a:lnTo>
                    <a:pt x="2632279" y="244009"/>
                  </a:lnTo>
                  <a:lnTo>
                    <a:pt x="0" y="244009"/>
                  </a:lnTo>
                  <a:close/>
                </a:path>
              </a:pathLst>
            </a:custGeom>
            <a:solidFill>
              <a:srgbClr val="405E4B"/>
            </a:solidFill>
          </p:spPr>
        </p:sp>
        <p:sp>
          <p:nvSpPr>
            <p:cNvPr name="TextBox 30" id="30"/>
            <p:cNvSpPr txBox="true"/>
            <p:nvPr/>
          </p:nvSpPr>
          <p:spPr>
            <a:xfrm>
              <a:off x="0" y="-104775"/>
              <a:ext cx="2632280" cy="348784"/>
            </a:xfrm>
            <a:prstGeom prst="rect">
              <a:avLst/>
            </a:prstGeom>
          </p:spPr>
          <p:txBody>
            <a:bodyPr anchor="ctr" rtlCol="false" tIns="50800" lIns="50800" bIns="50800" rIns="50800"/>
            <a:lstStyle/>
            <a:p>
              <a:pPr algn="ctr">
                <a:lnSpc>
                  <a:spcPts val="3640"/>
                </a:lnSpc>
              </a:pPr>
            </a:p>
          </p:txBody>
        </p:sp>
      </p:grpSp>
      <p:sp>
        <p:nvSpPr>
          <p:cNvPr name="TextBox 31" id="31"/>
          <p:cNvSpPr txBox="true"/>
          <p:nvPr/>
        </p:nvSpPr>
        <p:spPr>
          <a:xfrm rot="0">
            <a:off x="279887" y="456989"/>
            <a:ext cx="9415611" cy="714375"/>
          </a:xfrm>
          <a:prstGeom prst="rect">
            <a:avLst/>
          </a:prstGeom>
        </p:spPr>
        <p:txBody>
          <a:bodyPr anchor="t" rtlCol="false" tIns="0" lIns="0" bIns="0" rIns="0">
            <a:spAutoFit/>
          </a:bodyPr>
          <a:lstStyle/>
          <a:p>
            <a:pPr algn="just">
              <a:lnSpc>
                <a:spcPts val="4725"/>
              </a:lnSpc>
            </a:pPr>
            <a:r>
              <a:rPr lang="en-US" sz="4500">
                <a:solidFill>
                  <a:srgbClr val="FFFFFF"/>
                </a:solidFill>
                <a:latin typeface="Times New Roman Bold"/>
              </a:rPr>
              <a:t>Secondary Data Analysis</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028700" y="2745785"/>
            <a:ext cx="15654539" cy="1673860"/>
          </a:xfrm>
          <a:prstGeom prst="rect">
            <a:avLst/>
          </a:prstGeom>
        </p:spPr>
        <p:txBody>
          <a:bodyPr anchor="t" rtlCol="false" tIns="0" lIns="0" bIns="0" rIns="0">
            <a:spAutoFit/>
          </a:bodyPr>
          <a:lstStyle/>
          <a:p>
            <a:pPr algn="l">
              <a:lnSpc>
                <a:spcPts val="4339"/>
              </a:lnSpc>
              <a:spcBef>
                <a:spcPct val="0"/>
              </a:spcBef>
            </a:pPr>
            <a:r>
              <a:rPr lang="en-US" sz="3099" u="sng">
                <a:solidFill>
                  <a:srgbClr val="000000"/>
                </a:solidFill>
                <a:latin typeface="Times New Roman Bold"/>
              </a:rPr>
              <a:t>Zola's Adoption of AI</a:t>
            </a:r>
            <a:r>
              <a:rPr lang="en-US" sz="3099">
                <a:solidFill>
                  <a:srgbClr val="000000"/>
                </a:solidFill>
                <a:latin typeface="Times New Roman Bold"/>
              </a:rPr>
              <a:t>: (Susana C. Santos, et al., 2023) </a:t>
            </a:r>
            <a:r>
              <a:rPr lang="en-US" sz="3099">
                <a:solidFill>
                  <a:srgbClr val="000000"/>
                </a:solidFill>
                <a:latin typeface="Times New Roman"/>
              </a:rPr>
              <a:t>Zola has introduced AI-powered tools, such as Lang and "Split the Decisions," to streamline the wedding planning process and provide personalized solutions. </a:t>
            </a:r>
          </a:p>
        </p:txBody>
      </p:sp>
      <p:sp>
        <p:nvSpPr>
          <p:cNvPr name="TextBox 3" id="3"/>
          <p:cNvSpPr txBox="true"/>
          <p:nvPr/>
        </p:nvSpPr>
        <p:spPr>
          <a:xfrm rot="0">
            <a:off x="1028700" y="5143890"/>
            <a:ext cx="16230600" cy="1673860"/>
          </a:xfrm>
          <a:prstGeom prst="rect">
            <a:avLst/>
          </a:prstGeom>
        </p:spPr>
        <p:txBody>
          <a:bodyPr anchor="t" rtlCol="false" tIns="0" lIns="0" bIns="0" rIns="0">
            <a:spAutoFit/>
          </a:bodyPr>
          <a:lstStyle/>
          <a:p>
            <a:pPr algn="l">
              <a:lnSpc>
                <a:spcPts val="4339"/>
              </a:lnSpc>
              <a:spcBef>
                <a:spcPct val="0"/>
              </a:spcBef>
            </a:pPr>
            <a:r>
              <a:rPr lang="en-US" sz="3099" u="sng">
                <a:solidFill>
                  <a:srgbClr val="000000"/>
                </a:solidFill>
                <a:latin typeface="Times New Roman Bold"/>
              </a:rPr>
              <a:t>Growing Use of AI in Wedding Planning</a:t>
            </a:r>
            <a:r>
              <a:rPr lang="en-US" sz="3099">
                <a:solidFill>
                  <a:srgbClr val="000000"/>
                </a:solidFill>
                <a:latin typeface="Times New Roman Bold"/>
              </a:rPr>
              <a:t>: (Jannik Lindner, 2024) T</a:t>
            </a:r>
            <a:r>
              <a:rPr lang="en-US" sz="3099">
                <a:solidFill>
                  <a:srgbClr val="000000"/>
                </a:solidFill>
                <a:latin typeface="Times New Roman"/>
              </a:rPr>
              <a:t>he wedding industry has seen significant growth in the use of AI, with 80% of couples using at least one AI-powered tool during their wedding planning. </a:t>
            </a:r>
          </a:p>
        </p:txBody>
      </p:sp>
      <p:sp>
        <p:nvSpPr>
          <p:cNvPr name="TextBox 4" id="4"/>
          <p:cNvSpPr txBox="true"/>
          <p:nvPr/>
        </p:nvSpPr>
        <p:spPr>
          <a:xfrm rot="0">
            <a:off x="1028700" y="7198676"/>
            <a:ext cx="15995045" cy="1130935"/>
          </a:xfrm>
          <a:prstGeom prst="rect">
            <a:avLst/>
          </a:prstGeom>
        </p:spPr>
        <p:txBody>
          <a:bodyPr anchor="t" rtlCol="false" tIns="0" lIns="0" bIns="0" rIns="0">
            <a:spAutoFit/>
          </a:bodyPr>
          <a:lstStyle/>
          <a:p>
            <a:pPr algn="l">
              <a:lnSpc>
                <a:spcPts val="4339"/>
              </a:lnSpc>
              <a:spcBef>
                <a:spcPct val="0"/>
              </a:spcBef>
            </a:pPr>
            <a:r>
              <a:rPr lang="en-US" sz="3099" u="sng">
                <a:solidFill>
                  <a:srgbClr val="000000"/>
                </a:solidFill>
                <a:latin typeface="Times New Roman Bold"/>
              </a:rPr>
              <a:t>Challenges and Drawbacks</a:t>
            </a:r>
            <a:r>
              <a:rPr lang="en-US" sz="3099">
                <a:solidFill>
                  <a:srgbClr val="000000"/>
                </a:solidFill>
                <a:latin typeface="Times New Roman Bold"/>
              </a:rPr>
              <a:t>:</a:t>
            </a:r>
            <a:r>
              <a:rPr lang="en-US" sz="3099">
                <a:solidFill>
                  <a:srgbClr val="000000"/>
                </a:solidFill>
                <a:latin typeface="Times New Roman"/>
              </a:rPr>
              <a:t> </a:t>
            </a:r>
            <a:r>
              <a:rPr lang="en-US" sz="3099">
                <a:solidFill>
                  <a:srgbClr val="000000"/>
                </a:solidFill>
                <a:latin typeface="Times New Roman Bold"/>
              </a:rPr>
              <a:t>(Natali Grace Levine, 2023)</a:t>
            </a:r>
            <a:r>
              <a:rPr lang="en-US" sz="3099">
                <a:solidFill>
                  <a:srgbClr val="000000"/>
                </a:solidFill>
                <a:latin typeface="Times New Roman"/>
              </a:rPr>
              <a:t> Some small and medium-sized businesses lack IT support and understanding, and may face challenges in adopting AI. </a:t>
            </a:r>
          </a:p>
        </p:txBody>
      </p:sp>
      <p:grpSp>
        <p:nvGrpSpPr>
          <p:cNvPr name="Group 5" id="5"/>
          <p:cNvGrpSpPr/>
          <p:nvPr/>
        </p:nvGrpSpPr>
        <p:grpSpPr>
          <a:xfrm rot="0">
            <a:off x="0" y="365227"/>
            <a:ext cx="9994436" cy="926473"/>
            <a:chOff x="0" y="0"/>
            <a:chExt cx="2632280" cy="244009"/>
          </a:xfrm>
        </p:grpSpPr>
        <p:sp>
          <p:nvSpPr>
            <p:cNvPr name="Freeform 6" id="6"/>
            <p:cNvSpPr/>
            <p:nvPr/>
          </p:nvSpPr>
          <p:spPr>
            <a:xfrm flipH="false" flipV="false" rot="0">
              <a:off x="0" y="0"/>
              <a:ext cx="2632279" cy="244009"/>
            </a:xfrm>
            <a:custGeom>
              <a:avLst/>
              <a:gdLst/>
              <a:ahLst/>
              <a:cxnLst/>
              <a:rect r="r" b="b" t="t" l="l"/>
              <a:pathLst>
                <a:path h="244009" w="2632279">
                  <a:moveTo>
                    <a:pt x="0" y="0"/>
                  </a:moveTo>
                  <a:lnTo>
                    <a:pt x="2632279" y="0"/>
                  </a:lnTo>
                  <a:lnTo>
                    <a:pt x="2632279" y="244009"/>
                  </a:lnTo>
                  <a:lnTo>
                    <a:pt x="0" y="244009"/>
                  </a:lnTo>
                  <a:close/>
                </a:path>
              </a:pathLst>
            </a:custGeom>
            <a:solidFill>
              <a:srgbClr val="405E4B"/>
            </a:solidFill>
          </p:spPr>
        </p:sp>
        <p:sp>
          <p:nvSpPr>
            <p:cNvPr name="TextBox 7" id="7"/>
            <p:cNvSpPr txBox="true"/>
            <p:nvPr/>
          </p:nvSpPr>
          <p:spPr>
            <a:xfrm>
              <a:off x="0" y="-104775"/>
              <a:ext cx="2632280" cy="348784"/>
            </a:xfrm>
            <a:prstGeom prst="rect">
              <a:avLst/>
            </a:prstGeom>
          </p:spPr>
          <p:txBody>
            <a:bodyPr anchor="ctr" rtlCol="false" tIns="50800" lIns="50800" bIns="50800" rIns="50800"/>
            <a:lstStyle/>
            <a:p>
              <a:pPr algn="ctr">
                <a:lnSpc>
                  <a:spcPts val="3640"/>
                </a:lnSpc>
              </a:pPr>
            </a:p>
          </p:txBody>
        </p:sp>
      </p:grpSp>
      <p:sp>
        <p:nvSpPr>
          <p:cNvPr name="TextBox 8" id="8"/>
          <p:cNvSpPr txBox="true"/>
          <p:nvPr/>
        </p:nvSpPr>
        <p:spPr>
          <a:xfrm rot="0">
            <a:off x="279887" y="456989"/>
            <a:ext cx="9415611" cy="714375"/>
          </a:xfrm>
          <a:prstGeom prst="rect">
            <a:avLst/>
          </a:prstGeom>
        </p:spPr>
        <p:txBody>
          <a:bodyPr anchor="t" rtlCol="false" tIns="0" lIns="0" bIns="0" rIns="0">
            <a:spAutoFit/>
          </a:bodyPr>
          <a:lstStyle/>
          <a:p>
            <a:pPr algn="just">
              <a:lnSpc>
                <a:spcPts val="4725"/>
              </a:lnSpc>
            </a:pPr>
            <a:r>
              <a:rPr lang="en-US" sz="4500">
                <a:solidFill>
                  <a:srgbClr val="FFFFFF"/>
                </a:solidFill>
                <a:latin typeface="Times New Roman Bold"/>
              </a:rPr>
              <a:t>Literary Overview</a:t>
            </a:r>
          </a:p>
        </p:txBody>
      </p:sp>
      <p:sp>
        <p:nvSpPr>
          <p:cNvPr name="Freeform 9" id="9"/>
          <p:cNvSpPr/>
          <p:nvPr/>
        </p:nvSpPr>
        <p:spPr>
          <a:xfrm flipH="false" flipV="false" rot="238012">
            <a:off x="-3547364" y="7823304"/>
            <a:ext cx="9152128" cy="8808923"/>
          </a:xfrm>
          <a:custGeom>
            <a:avLst/>
            <a:gdLst/>
            <a:ahLst/>
            <a:cxnLst/>
            <a:rect r="r" b="b" t="t" l="l"/>
            <a:pathLst>
              <a:path h="8808923" w="9152128">
                <a:moveTo>
                  <a:pt x="0" y="0"/>
                </a:moveTo>
                <a:lnTo>
                  <a:pt x="9152128" y="0"/>
                </a:lnTo>
                <a:lnTo>
                  <a:pt x="9152128" y="8808923"/>
                </a:lnTo>
                <a:lnTo>
                  <a:pt x="0" y="8808923"/>
                </a:lnTo>
                <a:lnTo>
                  <a:pt x="0" y="0"/>
                </a:lnTo>
                <a:close/>
              </a:path>
            </a:pathLst>
          </a:custGeom>
          <a:blipFill>
            <a:blip r:embed="rId2">
              <a:alphaModFix amt="59000"/>
            </a:blip>
            <a:stretch>
              <a:fillRect l="0" t="0" r="0" b="0"/>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287866" y="3608837"/>
            <a:ext cx="7165960" cy="1019431"/>
            <a:chOff x="0" y="0"/>
            <a:chExt cx="3809032" cy="541874"/>
          </a:xfrm>
        </p:grpSpPr>
        <p:sp>
          <p:nvSpPr>
            <p:cNvPr name="Freeform 3" id="3"/>
            <p:cNvSpPr/>
            <p:nvPr/>
          </p:nvSpPr>
          <p:spPr>
            <a:xfrm flipH="false" flipV="false" rot="0">
              <a:off x="0" y="0"/>
              <a:ext cx="3809032" cy="541874"/>
            </a:xfrm>
            <a:custGeom>
              <a:avLst/>
              <a:gdLst/>
              <a:ahLst/>
              <a:cxnLst/>
              <a:rect r="r" b="b" t="t" l="l"/>
              <a:pathLst>
                <a:path h="541874" w="3809032">
                  <a:moveTo>
                    <a:pt x="17286" y="0"/>
                  </a:moveTo>
                  <a:lnTo>
                    <a:pt x="3791746" y="0"/>
                  </a:lnTo>
                  <a:cubicBezTo>
                    <a:pt x="3801293" y="0"/>
                    <a:pt x="3809032" y="7739"/>
                    <a:pt x="3809032" y="17286"/>
                  </a:cubicBezTo>
                  <a:lnTo>
                    <a:pt x="3809032" y="524588"/>
                  </a:lnTo>
                  <a:cubicBezTo>
                    <a:pt x="3809032" y="534135"/>
                    <a:pt x="3801293" y="541874"/>
                    <a:pt x="3791746" y="541874"/>
                  </a:cubicBezTo>
                  <a:lnTo>
                    <a:pt x="17286" y="541874"/>
                  </a:lnTo>
                  <a:cubicBezTo>
                    <a:pt x="7739" y="541874"/>
                    <a:pt x="0" y="534135"/>
                    <a:pt x="0" y="524588"/>
                  </a:cubicBezTo>
                  <a:lnTo>
                    <a:pt x="0" y="17286"/>
                  </a:lnTo>
                  <a:cubicBezTo>
                    <a:pt x="0" y="7739"/>
                    <a:pt x="7739" y="0"/>
                    <a:pt x="17286" y="0"/>
                  </a:cubicBezTo>
                  <a:close/>
                </a:path>
              </a:pathLst>
            </a:custGeom>
            <a:solidFill>
              <a:srgbClr val="6E9C63"/>
            </a:solidFill>
            <a:ln cap="sq">
              <a:noFill/>
              <a:prstDash val="solid"/>
              <a:miter/>
            </a:ln>
          </p:spPr>
        </p:sp>
        <p:sp>
          <p:nvSpPr>
            <p:cNvPr name="TextBox 4" id="4"/>
            <p:cNvSpPr txBox="true"/>
            <p:nvPr/>
          </p:nvSpPr>
          <p:spPr>
            <a:xfrm>
              <a:off x="0" y="-76200"/>
              <a:ext cx="3809032" cy="618074"/>
            </a:xfrm>
            <a:prstGeom prst="rect">
              <a:avLst/>
            </a:prstGeom>
          </p:spPr>
          <p:txBody>
            <a:bodyPr anchor="ctr" rtlCol="false" tIns="26519" lIns="26519" bIns="26519" rIns="26519"/>
            <a:lstStyle/>
            <a:p>
              <a:pPr algn="ctr" marL="0" indent="0" lvl="0">
                <a:lnSpc>
                  <a:spcPts val="4200"/>
                </a:lnSpc>
                <a:spcBef>
                  <a:spcPct val="0"/>
                </a:spcBef>
              </a:pPr>
              <a:r>
                <a:rPr lang="en-US" sz="3500">
                  <a:solidFill>
                    <a:srgbClr val="FFFFFF"/>
                  </a:solidFill>
                  <a:latin typeface="Times New Roman Bold"/>
                </a:rPr>
                <a:t>H1: Personalized Wedding Planning</a:t>
              </a:r>
            </a:p>
          </p:txBody>
        </p:sp>
      </p:grpSp>
      <p:grpSp>
        <p:nvGrpSpPr>
          <p:cNvPr name="Group 5" id="5"/>
          <p:cNvGrpSpPr/>
          <p:nvPr/>
        </p:nvGrpSpPr>
        <p:grpSpPr>
          <a:xfrm rot="0">
            <a:off x="1287866" y="8611664"/>
            <a:ext cx="7560724" cy="956772"/>
            <a:chOff x="0" y="0"/>
            <a:chExt cx="4018867" cy="508567"/>
          </a:xfrm>
        </p:grpSpPr>
        <p:sp>
          <p:nvSpPr>
            <p:cNvPr name="Freeform 6" id="6"/>
            <p:cNvSpPr/>
            <p:nvPr/>
          </p:nvSpPr>
          <p:spPr>
            <a:xfrm flipH="false" flipV="false" rot="0">
              <a:off x="0" y="0"/>
              <a:ext cx="4018867" cy="508568"/>
            </a:xfrm>
            <a:custGeom>
              <a:avLst/>
              <a:gdLst/>
              <a:ahLst/>
              <a:cxnLst/>
              <a:rect r="r" b="b" t="t" l="l"/>
              <a:pathLst>
                <a:path h="508568" w="4018867">
                  <a:moveTo>
                    <a:pt x="16383" y="0"/>
                  </a:moveTo>
                  <a:lnTo>
                    <a:pt x="4002483" y="0"/>
                  </a:lnTo>
                  <a:cubicBezTo>
                    <a:pt x="4011531" y="0"/>
                    <a:pt x="4018867" y="7335"/>
                    <a:pt x="4018867" y="16383"/>
                  </a:cubicBezTo>
                  <a:lnTo>
                    <a:pt x="4018867" y="492184"/>
                  </a:lnTo>
                  <a:cubicBezTo>
                    <a:pt x="4018867" y="501232"/>
                    <a:pt x="4011531" y="508568"/>
                    <a:pt x="4002483" y="508568"/>
                  </a:cubicBezTo>
                  <a:lnTo>
                    <a:pt x="16383" y="508568"/>
                  </a:lnTo>
                  <a:cubicBezTo>
                    <a:pt x="7335" y="508568"/>
                    <a:pt x="0" y="501232"/>
                    <a:pt x="0" y="492184"/>
                  </a:cubicBezTo>
                  <a:lnTo>
                    <a:pt x="0" y="16383"/>
                  </a:lnTo>
                  <a:cubicBezTo>
                    <a:pt x="0" y="7335"/>
                    <a:pt x="7335" y="0"/>
                    <a:pt x="16383" y="0"/>
                  </a:cubicBezTo>
                  <a:close/>
                </a:path>
              </a:pathLst>
            </a:custGeom>
            <a:solidFill>
              <a:srgbClr val="6E9C63"/>
            </a:solidFill>
            <a:ln cap="sq">
              <a:noFill/>
              <a:prstDash val="solid"/>
              <a:miter/>
            </a:ln>
          </p:spPr>
        </p:sp>
        <p:sp>
          <p:nvSpPr>
            <p:cNvPr name="TextBox 7" id="7"/>
            <p:cNvSpPr txBox="true"/>
            <p:nvPr/>
          </p:nvSpPr>
          <p:spPr>
            <a:xfrm>
              <a:off x="0" y="-76200"/>
              <a:ext cx="4018867" cy="584767"/>
            </a:xfrm>
            <a:prstGeom prst="rect">
              <a:avLst/>
            </a:prstGeom>
          </p:spPr>
          <p:txBody>
            <a:bodyPr anchor="ctr" rtlCol="false" tIns="26519" lIns="26519" bIns="26519" rIns="26519"/>
            <a:lstStyle/>
            <a:p>
              <a:pPr algn="ctr" marL="0" indent="0" lvl="0">
                <a:lnSpc>
                  <a:spcPts val="4200"/>
                </a:lnSpc>
                <a:spcBef>
                  <a:spcPct val="0"/>
                </a:spcBef>
              </a:pPr>
              <a:r>
                <a:rPr lang="en-US" sz="3500">
                  <a:solidFill>
                    <a:srgbClr val="FFFFFF"/>
                  </a:solidFill>
                  <a:latin typeface="Times New Roman Bold"/>
                </a:rPr>
                <a:t>H3: Virtual Reality Wedding Planning</a:t>
              </a:r>
            </a:p>
          </p:txBody>
        </p:sp>
      </p:grpSp>
      <p:grpSp>
        <p:nvGrpSpPr>
          <p:cNvPr name="Group 8" id="8"/>
          <p:cNvGrpSpPr/>
          <p:nvPr/>
        </p:nvGrpSpPr>
        <p:grpSpPr>
          <a:xfrm rot="0">
            <a:off x="10273524" y="8678718"/>
            <a:ext cx="7271098" cy="926546"/>
            <a:chOff x="0" y="0"/>
            <a:chExt cx="3864918" cy="492501"/>
          </a:xfrm>
        </p:grpSpPr>
        <p:sp>
          <p:nvSpPr>
            <p:cNvPr name="Freeform 9" id="9"/>
            <p:cNvSpPr/>
            <p:nvPr/>
          </p:nvSpPr>
          <p:spPr>
            <a:xfrm flipH="false" flipV="false" rot="0">
              <a:off x="0" y="0"/>
              <a:ext cx="3864918" cy="492501"/>
            </a:xfrm>
            <a:custGeom>
              <a:avLst/>
              <a:gdLst/>
              <a:ahLst/>
              <a:cxnLst/>
              <a:rect r="r" b="b" t="t" l="l"/>
              <a:pathLst>
                <a:path h="492501" w="3864918">
                  <a:moveTo>
                    <a:pt x="17036" y="0"/>
                  </a:moveTo>
                  <a:lnTo>
                    <a:pt x="3847881" y="0"/>
                  </a:lnTo>
                  <a:cubicBezTo>
                    <a:pt x="3852400" y="0"/>
                    <a:pt x="3856733" y="1795"/>
                    <a:pt x="3859928" y="4990"/>
                  </a:cubicBezTo>
                  <a:cubicBezTo>
                    <a:pt x="3863123" y="8185"/>
                    <a:pt x="3864918" y="12518"/>
                    <a:pt x="3864918" y="17036"/>
                  </a:cubicBezTo>
                  <a:lnTo>
                    <a:pt x="3864918" y="475465"/>
                  </a:lnTo>
                  <a:cubicBezTo>
                    <a:pt x="3864918" y="479983"/>
                    <a:pt x="3863123" y="484316"/>
                    <a:pt x="3859928" y="487511"/>
                  </a:cubicBezTo>
                  <a:cubicBezTo>
                    <a:pt x="3856733" y="490706"/>
                    <a:pt x="3852400" y="492501"/>
                    <a:pt x="3847881" y="492501"/>
                  </a:cubicBezTo>
                  <a:lnTo>
                    <a:pt x="17036" y="492501"/>
                  </a:lnTo>
                  <a:cubicBezTo>
                    <a:pt x="12518" y="492501"/>
                    <a:pt x="8185" y="490706"/>
                    <a:pt x="4990" y="487511"/>
                  </a:cubicBezTo>
                  <a:cubicBezTo>
                    <a:pt x="1795" y="484316"/>
                    <a:pt x="0" y="479983"/>
                    <a:pt x="0" y="475465"/>
                  </a:cubicBezTo>
                  <a:lnTo>
                    <a:pt x="0" y="17036"/>
                  </a:lnTo>
                  <a:cubicBezTo>
                    <a:pt x="0" y="12518"/>
                    <a:pt x="1795" y="8185"/>
                    <a:pt x="4990" y="4990"/>
                  </a:cubicBezTo>
                  <a:cubicBezTo>
                    <a:pt x="8185" y="1795"/>
                    <a:pt x="12518" y="0"/>
                    <a:pt x="17036" y="0"/>
                  </a:cubicBezTo>
                  <a:close/>
                </a:path>
              </a:pathLst>
            </a:custGeom>
            <a:solidFill>
              <a:srgbClr val="6E9C63"/>
            </a:solidFill>
            <a:ln cap="sq">
              <a:noFill/>
              <a:prstDash val="solid"/>
              <a:miter/>
            </a:ln>
          </p:spPr>
        </p:sp>
        <p:sp>
          <p:nvSpPr>
            <p:cNvPr name="TextBox 10" id="10"/>
            <p:cNvSpPr txBox="true"/>
            <p:nvPr/>
          </p:nvSpPr>
          <p:spPr>
            <a:xfrm>
              <a:off x="0" y="-76200"/>
              <a:ext cx="3864918" cy="568701"/>
            </a:xfrm>
            <a:prstGeom prst="rect">
              <a:avLst/>
            </a:prstGeom>
          </p:spPr>
          <p:txBody>
            <a:bodyPr anchor="ctr" rtlCol="false" tIns="26519" lIns="26519" bIns="26519" rIns="26519"/>
            <a:lstStyle/>
            <a:p>
              <a:pPr algn="ctr" marL="0" indent="0" lvl="0">
                <a:lnSpc>
                  <a:spcPts val="4200"/>
                </a:lnSpc>
                <a:spcBef>
                  <a:spcPct val="0"/>
                </a:spcBef>
              </a:pPr>
              <a:r>
                <a:rPr lang="en-US" sz="3500">
                  <a:solidFill>
                    <a:srgbClr val="FFFFFF"/>
                  </a:solidFill>
                  <a:latin typeface="Times New Roman Bold"/>
                </a:rPr>
                <a:t>H4: Intelligent Wedding Photography</a:t>
              </a:r>
            </a:p>
          </p:txBody>
        </p:sp>
      </p:grpSp>
      <p:grpSp>
        <p:nvGrpSpPr>
          <p:cNvPr name="Group 11" id="11"/>
          <p:cNvGrpSpPr/>
          <p:nvPr/>
        </p:nvGrpSpPr>
        <p:grpSpPr>
          <a:xfrm rot="0">
            <a:off x="9888549" y="3608837"/>
            <a:ext cx="7370751" cy="1019431"/>
            <a:chOff x="0" y="0"/>
            <a:chExt cx="3917887" cy="541874"/>
          </a:xfrm>
        </p:grpSpPr>
        <p:sp>
          <p:nvSpPr>
            <p:cNvPr name="Freeform 12" id="12"/>
            <p:cNvSpPr/>
            <p:nvPr/>
          </p:nvSpPr>
          <p:spPr>
            <a:xfrm flipH="false" flipV="false" rot="0">
              <a:off x="0" y="0"/>
              <a:ext cx="3917888" cy="541874"/>
            </a:xfrm>
            <a:custGeom>
              <a:avLst/>
              <a:gdLst/>
              <a:ahLst/>
              <a:cxnLst/>
              <a:rect r="r" b="b" t="t" l="l"/>
              <a:pathLst>
                <a:path h="541874" w="3917888">
                  <a:moveTo>
                    <a:pt x="16806" y="0"/>
                  </a:moveTo>
                  <a:lnTo>
                    <a:pt x="3901082" y="0"/>
                  </a:lnTo>
                  <a:cubicBezTo>
                    <a:pt x="3910363" y="0"/>
                    <a:pt x="3917888" y="7524"/>
                    <a:pt x="3917888" y="16806"/>
                  </a:cubicBezTo>
                  <a:lnTo>
                    <a:pt x="3917888" y="525068"/>
                  </a:lnTo>
                  <a:cubicBezTo>
                    <a:pt x="3917888" y="534350"/>
                    <a:pt x="3910363" y="541874"/>
                    <a:pt x="3901082" y="541874"/>
                  </a:cubicBezTo>
                  <a:lnTo>
                    <a:pt x="16806" y="541874"/>
                  </a:lnTo>
                  <a:cubicBezTo>
                    <a:pt x="7524" y="541874"/>
                    <a:pt x="0" y="534350"/>
                    <a:pt x="0" y="525068"/>
                  </a:cubicBezTo>
                  <a:lnTo>
                    <a:pt x="0" y="16806"/>
                  </a:lnTo>
                  <a:cubicBezTo>
                    <a:pt x="0" y="7524"/>
                    <a:pt x="7524" y="0"/>
                    <a:pt x="16806" y="0"/>
                  </a:cubicBezTo>
                  <a:close/>
                </a:path>
              </a:pathLst>
            </a:custGeom>
            <a:solidFill>
              <a:srgbClr val="6E9C63"/>
            </a:solidFill>
            <a:ln cap="sq">
              <a:noFill/>
              <a:prstDash val="solid"/>
              <a:miter/>
            </a:ln>
          </p:spPr>
        </p:sp>
        <p:sp>
          <p:nvSpPr>
            <p:cNvPr name="TextBox 13" id="13"/>
            <p:cNvSpPr txBox="true"/>
            <p:nvPr/>
          </p:nvSpPr>
          <p:spPr>
            <a:xfrm>
              <a:off x="0" y="-76200"/>
              <a:ext cx="3917887" cy="618074"/>
            </a:xfrm>
            <a:prstGeom prst="rect">
              <a:avLst/>
            </a:prstGeom>
          </p:spPr>
          <p:txBody>
            <a:bodyPr anchor="ctr" rtlCol="false" tIns="26519" lIns="26519" bIns="26519" rIns="26519"/>
            <a:lstStyle/>
            <a:p>
              <a:pPr algn="ctr" marL="0" indent="0" lvl="0">
                <a:lnSpc>
                  <a:spcPts val="4200"/>
                </a:lnSpc>
                <a:spcBef>
                  <a:spcPct val="0"/>
                </a:spcBef>
              </a:pPr>
              <a:r>
                <a:rPr lang="en-US" sz="3500">
                  <a:solidFill>
                    <a:srgbClr val="FFFFFF"/>
                  </a:solidFill>
                  <a:latin typeface="Times New Roman Bold"/>
                </a:rPr>
                <a:t>H2: Customized Wedding Invitations</a:t>
              </a:r>
            </a:p>
          </p:txBody>
        </p:sp>
      </p:grpSp>
      <p:grpSp>
        <p:nvGrpSpPr>
          <p:cNvPr name="Group 14" id="14"/>
          <p:cNvGrpSpPr/>
          <p:nvPr/>
        </p:nvGrpSpPr>
        <p:grpSpPr>
          <a:xfrm rot="0">
            <a:off x="5083494" y="6237968"/>
            <a:ext cx="8121011" cy="763996"/>
            <a:chOff x="0" y="0"/>
            <a:chExt cx="4316685" cy="406098"/>
          </a:xfrm>
        </p:grpSpPr>
        <p:sp>
          <p:nvSpPr>
            <p:cNvPr name="Freeform 15" id="15"/>
            <p:cNvSpPr/>
            <p:nvPr/>
          </p:nvSpPr>
          <p:spPr>
            <a:xfrm flipH="false" flipV="false" rot="0">
              <a:off x="0" y="0"/>
              <a:ext cx="4316685" cy="406098"/>
            </a:xfrm>
            <a:custGeom>
              <a:avLst/>
              <a:gdLst/>
              <a:ahLst/>
              <a:cxnLst/>
              <a:rect r="r" b="b" t="t" l="l"/>
              <a:pathLst>
                <a:path h="406098" w="4316685">
                  <a:moveTo>
                    <a:pt x="2860" y="0"/>
                  </a:moveTo>
                  <a:lnTo>
                    <a:pt x="4313825" y="0"/>
                  </a:lnTo>
                  <a:cubicBezTo>
                    <a:pt x="4315404" y="0"/>
                    <a:pt x="4316685" y="1280"/>
                    <a:pt x="4316685" y="2860"/>
                  </a:cubicBezTo>
                  <a:lnTo>
                    <a:pt x="4316685" y="403238"/>
                  </a:lnTo>
                  <a:cubicBezTo>
                    <a:pt x="4316685" y="404818"/>
                    <a:pt x="4315404" y="406098"/>
                    <a:pt x="4313825" y="406098"/>
                  </a:cubicBezTo>
                  <a:lnTo>
                    <a:pt x="2860" y="406098"/>
                  </a:lnTo>
                  <a:cubicBezTo>
                    <a:pt x="1280" y="406098"/>
                    <a:pt x="0" y="404818"/>
                    <a:pt x="0" y="403238"/>
                  </a:cubicBezTo>
                  <a:lnTo>
                    <a:pt x="0" y="2860"/>
                  </a:lnTo>
                  <a:cubicBezTo>
                    <a:pt x="0" y="1280"/>
                    <a:pt x="1280" y="0"/>
                    <a:pt x="2860" y="0"/>
                  </a:cubicBezTo>
                  <a:close/>
                </a:path>
              </a:pathLst>
            </a:custGeom>
            <a:solidFill>
              <a:srgbClr val="405E4B"/>
            </a:solidFill>
            <a:ln cap="sq">
              <a:noFill/>
              <a:prstDash val="solid"/>
              <a:miter/>
            </a:ln>
          </p:spPr>
        </p:sp>
        <p:sp>
          <p:nvSpPr>
            <p:cNvPr name="TextBox 16" id="16"/>
            <p:cNvSpPr txBox="true"/>
            <p:nvPr/>
          </p:nvSpPr>
          <p:spPr>
            <a:xfrm>
              <a:off x="0" y="-76200"/>
              <a:ext cx="4316685" cy="482298"/>
            </a:xfrm>
            <a:prstGeom prst="rect">
              <a:avLst/>
            </a:prstGeom>
          </p:spPr>
          <p:txBody>
            <a:bodyPr anchor="ctr" rtlCol="false" tIns="26519" lIns="26519" bIns="26519" rIns="26519"/>
            <a:lstStyle/>
            <a:p>
              <a:pPr algn="ctr" marL="0" indent="0" lvl="0">
                <a:lnSpc>
                  <a:spcPts val="4200"/>
                </a:lnSpc>
                <a:spcBef>
                  <a:spcPct val="0"/>
                </a:spcBef>
              </a:pPr>
              <a:r>
                <a:rPr lang="en-US" sz="3500">
                  <a:solidFill>
                    <a:srgbClr val="FFFFFF"/>
                  </a:solidFill>
                  <a:latin typeface="Times New Roman Bold"/>
                </a:rPr>
                <a:t>HOW AI IMPACTES THE ZOLA</a:t>
              </a:r>
              <a:r>
                <a:rPr lang="en-US" sz="3500" u="none">
                  <a:solidFill>
                    <a:srgbClr val="FFFFFF"/>
                  </a:solidFill>
                  <a:latin typeface="Times New Roman Bold"/>
                </a:rPr>
                <a:t>?</a:t>
              </a:r>
            </a:p>
          </p:txBody>
        </p:sp>
      </p:grpSp>
      <p:sp>
        <p:nvSpPr>
          <p:cNvPr name="AutoShape 17" id="17"/>
          <p:cNvSpPr/>
          <p:nvPr/>
        </p:nvSpPr>
        <p:spPr>
          <a:xfrm flipH="true">
            <a:off x="5068228" y="7001964"/>
            <a:ext cx="3294059" cy="1609700"/>
          </a:xfrm>
          <a:prstGeom prst="line">
            <a:avLst/>
          </a:prstGeom>
          <a:ln cap="flat" w="28575">
            <a:solidFill>
              <a:srgbClr val="000000"/>
            </a:solidFill>
            <a:prstDash val="solid"/>
            <a:headEnd type="none" len="sm" w="sm"/>
            <a:tailEnd type="arrow" len="sm" w="med"/>
          </a:ln>
        </p:spPr>
      </p:sp>
      <p:sp>
        <p:nvSpPr>
          <p:cNvPr name="AutoShape 18" id="18"/>
          <p:cNvSpPr/>
          <p:nvPr/>
        </p:nvSpPr>
        <p:spPr>
          <a:xfrm>
            <a:off x="10028151" y="7001964"/>
            <a:ext cx="3880922" cy="1676754"/>
          </a:xfrm>
          <a:prstGeom prst="line">
            <a:avLst/>
          </a:prstGeom>
          <a:ln cap="flat" w="28575">
            <a:solidFill>
              <a:srgbClr val="000000"/>
            </a:solidFill>
            <a:prstDash val="solid"/>
            <a:headEnd type="none" len="sm" w="sm"/>
            <a:tailEnd type="arrow" len="sm" w="med"/>
          </a:ln>
        </p:spPr>
      </p:sp>
      <p:sp>
        <p:nvSpPr>
          <p:cNvPr name="AutoShape 19" id="19"/>
          <p:cNvSpPr/>
          <p:nvPr/>
        </p:nvSpPr>
        <p:spPr>
          <a:xfrm flipH="true" flipV="true">
            <a:off x="4870846" y="4628268"/>
            <a:ext cx="3453584" cy="1609700"/>
          </a:xfrm>
          <a:prstGeom prst="line">
            <a:avLst/>
          </a:prstGeom>
          <a:ln cap="flat" w="28575">
            <a:solidFill>
              <a:srgbClr val="000000"/>
            </a:solidFill>
            <a:prstDash val="solid"/>
            <a:headEnd type="none" len="sm" w="sm"/>
            <a:tailEnd type="arrow" len="sm" w="med"/>
          </a:ln>
        </p:spPr>
      </p:sp>
      <p:sp>
        <p:nvSpPr>
          <p:cNvPr name="AutoShape 20" id="20"/>
          <p:cNvSpPr/>
          <p:nvPr/>
        </p:nvSpPr>
        <p:spPr>
          <a:xfrm flipV="true">
            <a:off x="9993638" y="4628268"/>
            <a:ext cx="3580287" cy="1609700"/>
          </a:xfrm>
          <a:prstGeom prst="line">
            <a:avLst/>
          </a:prstGeom>
          <a:ln cap="flat" w="28575">
            <a:solidFill>
              <a:srgbClr val="000000"/>
            </a:solidFill>
            <a:prstDash val="solid"/>
            <a:headEnd type="none" len="sm" w="sm"/>
            <a:tailEnd type="arrow" len="sm" w="med"/>
          </a:ln>
        </p:spPr>
      </p:sp>
      <p:grpSp>
        <p:nvGrpSpPr>
          <p:cNvPr name="Group 21" id="21"/>
          <p:cNvGrpSpPr/>
          <p:nvPr/>
        </p:nvGrpSpPr>
        <p:grpSpPr>
          <a:xfrm rot="0">
            <a:off x="9525" y="365227"/>
            <a:ext cx="9994436" cy="926473"/>
            <a:chOff x="0" y="0"/>
            <a:chExt cx="2632280" cy="244009"/>
          </a:xfrm>
        </p:grpSpPr>
        <p:sp>
          <p:nvSpPr>
            <p:cNvPr name="Freeform 22" id="22"/>
            <p:cNvSpPr/>
            <p:nvPr/>
          </p:nvSpPr>
          <p:spPr>
            <a:xfrm flipH="false" flipV="false" rot="0">
              <a:off x="0" y="0"/>
              <a:ext cx="2632279" cy="244009"/>
            </a:xfrm>
            <a:custGeom>
              <a:avLst/>
              <a:gdLst/>
              <a:ahLst/>
              <a:cxnLst/>
              <a:rect r="r" b="b" t="t" l="l"/>
              <a:pathLst>
                <a:path h="244009" w="2632279">
                  <a:moveTo>
                    <a:pt x="0" y="0"/>
                  </a:moveTo>
                  <a:lnTo>
                    <a:pt x="2632279" y="0"/>
                  </a:lnTo>
                  <a:lnTo>
                    <a:pt x="2632279" y="244009"/>
                  </a:lnTo>
                  <a:lnTo>
                    <a:pt x="0" y="244009"/>
                  </a:lnTo>
                  <a:close/>
                </a:path>
              </a:pathLst>
            </a:custGeom>
            <a:solidFill>
              <a:srgbClr val="405E4B"/>
            </a:solidFill>
          </p:spPr>
        </p:sp>
        <p:sp>
          <p:nvSpPr>
            <p:cNvPr name="TextBox 23" id="23"/>
            <p:cNvSpPr txBox="true"/>
            <p:nvPr/>
          </p:nvSpPr>
          <p:spPr>
            <a:xfrm>
              <a:off x="0" y="-104775"/>
              <a:ext cx="2632280" cy="348784"/>
            </a:xfrm>
            <a:prstGeom prst="rect">
              <a:avLst/>
            </a:prstGeom>
          </p:spPr>
          <p:txBody>
            <a:bodyPr anchor="ctr" rtlCol="false" tIns="50800" lIns="50800" bIns="50800" rIns="50800"/>
            <a:lstStyle/>
            <a:p>
              <a:pPr algn="ctr">
                <a:lnSpc>
                  <a:spcPts val="3640"/>
                </a:lnSpc>
              </a:pPr>
            </a:p>
          </p:txBody>
        </p:sp>
      </p:grpSp>
      <p:sp>
        <p:nvSpPr>
          <p:cNvPr name="TextBox 24" id="24"/>
          <p:cNvSpPr txBox="true"/>
          <p:nvPr/>
        </p:nvSpPr>
        <p:spPr>
          <a:xfrm rot="0">
            <a:off x="289412" y="456989"/>
            <a:ext cx="9415611" cy="714375"/>
          </a:xfrm>
          <a:prstGeom prst="rect">
            <a:avLst/>
          </a:prstGeom>
        </p:spPr>
        <p:txBody>
          <a:bodyPr anchor="t" rtlCol="false" tIns="0" lIns="0" bIns="0" rIns="0">
            <a:spAutoFit/>
          </a:bodyPr>
          <a:lstStyle/>
          <a:p>
            <a:pPr algn="just">
              <a:lnSpc>
                <a:spcPts val="4725"/>
              </a:lnSpc>
            </a:pPr>
            <a:r>
              <a:rPr lang="en-US" sz="4500">
                <a:solidFill>
                  <a:srgbClr val="FFFFFF"/>
                </a:solidFill>
                <a:latin typeface="Times New Roman Bold"/>
              </a:rPr>
              <a:t>Hypothesis Map</a:t>
            </a:r>
          </a:p>
        </p:txBody>
      </p:sp>
      <p:sp>
        <p:nvSpPr>
          <p:cNvPr name="Freeform 25" id="25"/>
          <p:cNvSpPr/>
          <p:nvPr/>
        </p:nvSpPr>
        <p:spPr>
          <a:xfrm flipH="false" flipV="false" rot="-3379251">
            <a:off x="16453019" y="-2474324"/>
            <a:ext cx="2697013" cy="4948647"/>
          </a:xfrm>
          <a:custGeom>
            <a:avLst/>
            <a:gdLst/>
            <a:ahLst/>
            <a:cxnLst/>
            <a:rect r="r" b="b" t="t" l="l"/>
            <a:pathLst>
              <a:path h="4948647" w="2697013">
                <a:moveTo>
                  <a:pt x="0" y="0"/>
                </a:moveTo>
                <a:lnTo>
                  <a:pt x="2697013" y="0"/>
                </a:lnTo>
                <a:lnTo>
                  <a:pt x="2697013" y="4948648"/>
                </a:lnTo>
                <a:lnTo>
                  <a:pt x="0" y="4948648"/>
                </a:lnTo>
                <a:lnTo>
                  <a:pt x="0" y="0"/>
                </a:lnTo>
                <a:close/>
              </a:path>
            </a:pathLst>
          </a:custGeom>
          <a:blipFill>
            <a:blip r:embed="rId2"/>
            <a:stretch>
              <a:fillRect l="0" t="0" r="0" b="0"/>
            </a:stretch>
          </a:blipFill>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238012">
            <a:off x="8587947" y="-6527868"/>
            <a:ext cx="9152128" cy="8808923"/>
          </a:xfrm>
          <a:custGeom>
            <a:avLst/>
            <a:gdLst/>
            <a:ahLst/>
            <a:cxnLst/>
            <a:rect r="r" b="b" t="t" l="l"/>
            <a:pathLst>
              <a:path h="8808923" w="9152128">
                <a:moveTo>
                  <a:pt x="0" y="0"/>
                </a:moveTo>
                <a:lnTo>
                  <a:pt x="9152128" y="0"/>
                </a:lnTo>
                <a:lnTo>
                  <a:pt x="9152128" y="8808923"/>
                </a:lnTo>
                <a:lnTo>
                  <a:pt x="0" y="8808923"/>
                </a:lnTo>
                <a:lnTo>
                  <a:pt x="0" y="0"/>
                </a:lnTo>
                <a:close/>
              </a:path>
            </a:pathLst>
          </a:custGeom>
          <a:blipFill>
            <a:blip r:embed="rId3">
              <a:alphaModFix amt="59000"/>
            </a:blip>
            <a:stretch>
              <a:fillRect l="0" t="0" r="0" b="0"/>
            </a:stretch>
          </a:blipFill>
        </p:spPr>
      </p:sp>
      <p:sp>
        <p:nvSpPr>
          <p:cNvPr name="Freeform 4" id="4"/>
          <p:cNvSpPr/>
          <p:nvPr/>
        </p:nvSpPr>
        <p:spPr>
          <a:xfrm flipH="false" flipV="false" rot="238012">
            <a:off x="11502453" y="7255739"/>
            <a:ext cx="9152128" cy="8808923"/>
          </a:xfrm>
          <a:custGeom>
            <a:avLst/>
            <a:gdLst/>
            <a:ahLst/>
            <a:cxnLst/>
            <a:rect r="r" b="b" t="t" l="l"/>
            <a:pathLst>
              <a:path h="8808923" w="9152128">
                <a:moveTo>
                  <a:pt x="0" y="0"/>
                </a:moveTo>
                <a:lnTo>
                  <a:pt x="9152129" y="0"/>
                </a:lnTo>
                <a:lnTo>
                  <a:pt x="9152129" y="8808923"/>
                </a:lnTo>
                <a:lnTo>
                  <a:pt x="0" y="8808923"/>
                </a:lnTo>
                <a:lnTo>
                  <a:pt x="0" y="0"/>
                </a:lnTo>
                <a:close/>
              </a:path>
            </a:pathLst>
          </a:custGeom>
          <a:blipFill>
            <a:blip r:embed="rId3">
              <a:alphaModFix amt="59000"/>
            </a:blip>
            <a:stretch>
              <a:fillRect l="0" t="0" r="0" b="0"/>
            </a:stretch>
          </a:blipFill>
        </p:spPr>
      </p:sp>
      <p:sp>
        <p:nvSpPr>
          <p:cNvPr name="Freeform 5" id="5"/>
          <p:cNvSpPr/>
          <p:nvPr/>
        </p:nvSpPr>
        <p:spPr>
          <a:xfrm flipH="false" flipV="false" rot="-3638787">
            <a:off x="15171545" y="-729922"/>
            <a:ext cx="2464560" cy="6048000"/>
          </a:xfrm>
          <a:custGeom>
            <a:avLst/>
            <a:gdLst/>
            <a:ahLst/>
            <a:cxnLst/>
            <a:rect r="r" b="b" t="t" l="l"/>
            <a:pathLst>
              <a:path h="6048000" w="2464560">
                <a:moveTo>
                  <a:pt x="0" y="0"/>
                </a:moveTo>
                <a:lnTo>
                  <a:pt x="2464560" y="0"/>
                </a:lnTo>
                <a:lnTo>
                  <a:pt x="2464560" y="6048000"/>
                </a:lnTo>
                <a:lnTo>
                  <a:pt x="0" y="6048000"/>
                </a:lnTo>
                <a:lnTo>
                  <a:pt x="0" y="0"/>
                </a:lnTo>
                <a:close/>
              </a:path>
            </a:pathLst>
          </a:custGeom>
          <a:blipFill>
            <a:blip r:embed="rId4"/>
            <a:stretch>
              <a:fillRect l="0" t="0" r="0" b="0"/>
            </a:stretch>
          </a:blipFill>
        </p:spPr>
      </p:sp>
      <p:grpSp>
        <p:nvGrpSpPr>
          <p:cNvPr name="Group 6" id="6"/>
          <p:cNvGrpSpPr/>
          <p:nvPr/>
        </p:nvGrpSpPr>
        <p:grpSpPr>
          <a:xfrm rot="0">
            <a:off x="8793263" y="4782457"/>
            <a:ext cx="3713569" cy="722086"/>
            <a:chOff x="0" y="0"/>
            <a:chExt cx="1973930" cy="383821"/>
          </a:xfrm>
        </p:grpSpPr>
        <p:sp>
          <p:nvSpPr>
            <p:cNvPr name="Freeform 7" id="7"/>
            <p:cNvSpPr/>
            <p:nvPr/>
          </p:nvSpPr>
          <p:spPr>
            <a:xfrm flipH="false" flipV="false" rot="0">
              <a:off x="0" y="0"/>
              <a:ext cx="1973930" cy="383821"/>
            </a:xfrm>
            <a:custGeom>
              <a:avLst/>
              <a:gdLst/>
              <a:ahLst/>
              <a:cxnLst/>
              <a:rect r="r" b="b" t="t" l="l"/>
              <a:pathLst>
                <a:path h="383821" w="1973930">
                  <a:moveTo>
                    <a:pt x="33356" y="0"/>
                  </a:moveTo>
                  <a:lnTo>
                    <a:pt x="1940574" y="0"/>
                  </a:lnTo>
                  <a:cubicBezTo>
                    <a:pt x="1949421" y="0"/>
                    <a:pt x="1957905" y="3514"/>
                    <a:pt x="1964160" y="9770"/>
                  </a:cubicBezTo>
                  <a:cubicBezTo>
                    <a:pt x="1970416" y="16025"/>
                    <a:pt x="1973930" y="24510"/>
                    <a:pt x="1973930" y="33356"/>
                  </a:cubicBezTo>
                  <a:lnTo>
                    <a:pt x="1973930" y="350465"/>
                  </a:lnTo>
                  <a:cubicBezTo>
                    <a:pt x="1973930" y="368887"/>
                    <a:pt x="1958996" y="383821"/>
                    <a:pt x="1940574" y="383821"/>
                  </a:cubicBezTo>
                  <a:lnTo>
                    <a:pt x="33356" y="383821"/>
                  </a:lnTo>
                  <a:cubicBezTo>
                    <a:pt x="24510" y="383821"/>
                    <a:pt x="16025" y="380307"/>
                    <a:pt x="9770" y="374051"/>
                  </a:cubicBezTo>
                  <a:cubicBezTo>
                    <a:pt x="3514" y="367796"/>
                    <a:pt x="0" y="359312"/>
                    <a:pt x="0" y="350465"/>
                  </a:cubicBezTo>
                  <a:lnTo>
                    <a:pt x="0" y="33356"/>
                  </a:lnTo>
                  <a:cubicBezTo>
                    <a:pt x="0" y="24510"/>
                    <a:pt x="3514" y="16025"/>
                    <a:pt x="9770" y="9770"/>
                  </a:cubicBezTo>
                  <a:cubicBezTo>
                    <a:pt x="16025" y="3514"/>
                    <a:pt x="24510" y="0"/>
                    <a:pt x="33356" y="0"/>
                  </a:cubicBezTo>
                  <a:close/>
                </a:path>
              </a:pathLst>
            </a:custGeom>
            <a:solidFill>
              <a:srgbClr val="6E9C63"/>
            </a:solidFill>
            <a:ln cap="sq">
              <a:noFill/>
              <a:prstDash val="solid"/>
              <a:miter/>
            </a:ln>
          </p:spPr>
        </p:sp>
        <p:sp>
          <p:nvSpPr>
            <p:cNvPr name="TextBox 8" id="8"/>
            <p:cNvSpPr txBox="true"/>
            <p:nvPr/>
          </p:nvSpPr>
          <p:spPr>
            <a:xfrm>
              <a:off x="0" y="-76200"/>
              <a:ext cx="1973930" cy="460021"/>
            </a:xfrm>
            <a:prstGeom prst="rect">
              <a:avLst/>
            </a:prstGeom>
          </p:spPr>
          <p:txBody>
            <a:bodyPr anchor="ctr" rtlCol="false" tIns="26519" lIns="26519" bIns="26519" rIns="26519"/>
            <a:lstStyle/>
            <a:p>
              <a:pPr algn="ctr" marL="0" indent="0" lvl="0">
                <a:lnSpc>
                  <a:spcPts val="4200"/>
                </a:lnSpc>
                <a:spcBef>
                  <a:spcPct val="0"/>
                </a:spcBef>
              </a:pPr>
              <a:r>
                <a:rPr lang="en-US" sz="3500">
                  <a:solidFill>
                    <a:srgbClr val="FFFFFF"/>
                  </a:solidFill>
                  <a:latin typeface="Times New Roman Bold"/>
                </a:rPr>
                <a:t>Nominal Scale</a:t>
              </a:r>
            </a:p>
          </p:txBody>
        </p:sp>
      </p:grpSp>
      <p:grpSp>
        <p:nvGrpSpPr>
          <p:cNvPr name="Group 9" id="9"/>
          <p:cNvGrpSpPr/>
          <p:nvPr/>
        </p:nvGrpSpPr>
        <p:grpSpPr>
          <a:xfrm rot="0">
            <a:off x="8793263" y="6330048"/>
            <a:ext cx="3713569" cy="722086"/>
            <a:chOff x="0" y="0"/>
            <a:chExt cx="1973930" cy="383821"/>
          </a:xfrm>
        </p:grpSpPr>
        <p:sp>
          <p:nvSpPr>
            <p:cNvPr name="Freeform 10" id="10"/>
            <p:cNvSpPr/>
            <p:nvPr/>
          </p:nvSpPr>
          <p:spPr>
            <a:xfrm flipH="false" flipV="false" rot="0">
              <a:off x="0" y="0"/>
              <a:ext cx="1973930" cy="383821"/>
            </a:xfrm>
            <a:custGeom>
              <a:avLst/>
              <a:gdLst/>
              <a:ahLst/>
              <a:cxnLst/>
              <a:rect r="r" b="b" t="t" l="l"/>
              <a:pathLst>
                <a:path h="383821" w="1973930">
                  <a:moveTo>
                    <a:pt x="33356" y="0"/>
                  </a:moveTo>
                  <a:lnTo>
                    <a:pt x="1940574" y="0"/>
                  </a:lnTo>
                  <a:cubicBezTo>
                    <a:pt x="1949421" y="0"/>
                    <a:pt x="1957905" y="3514"/>
                    <a:pt x="1964160" y="9770"/>
                  </a:cubicBezTo>
                  <a:cubicBezTo>
                    <a:pt x="1970416" y="16025"/>
                    <a:pt x="1973930" y="24510"/>
                    <a:pt x="1973930" y="33356"/>
                  </a:cubicBezTo>
                  <a:lnTo>
                    <a:pt x="1973930" y="350465"/>
                  </a:lnTo>
                  <a:cubicBezTo>
                    <a:pt x="1973930" y="368887"/>
                    <a:pt x="1958996" y="383821"/>
                    <a:pt x="1940574" y="383821"/>
                  </a:cubicBezTo>
                  <a:lnTo>
                    <a:pt x="33356" y="383821"/>
                  </a:lnTo>
                  <a:cubicBezTo>
                    <a:pt x="24510" y="383821"/>
                    <a:pt x="16025" y="380307"/>
                    <a:pt x="9770" y="374051"/>
                  </a:cubicBezTo>
                  <a:cubicBezTo>
                    <a:pt x="3514" y="367796"/>
                    <a:pt x="0" y="359312"/>
                    <a:pt x="0" y="350465"/>
                  </a:cubicBezTo>
                  <a:lnTo>
                    <a:pt x="0" y="33356"/>
                  </a:lnTo>
                  <a:cubicBezTo>
                    <a:pt x="0" y="24510"/>
                    <a:pt x="3514" y="16025"/>
                    <a:pt x="9770" y="9770"/>
                  </a:cubicBezTo>
                  <a:cubicBezTo>
                    <a:pt x="16025" y="3514"/>
                    <a:pt x="24510" y="0"/>
                    <a:pt x="33356" y="0"/>
                  </a:cubicBezTo>
                  <a:close/>
                </a:path>
              </a:pathLst>
            </a:custGeom>
            <a:solidFill>
              <a:srgbClr val="6E9C63"/>
            </a:solidFill>
            <a:ln cap="sq">
              <a:noFill/>
              <a:prstDash val="solid"/>
              <a:miter/>
            </a:ln>
          </p:spPr>
        </p:sp>
        <p:sp>
          <p:nvSpPr>
            <p:cNvPr name="TextBox 11" id="11"/>
            <p:cNvSpPr txBox="true"/>
            <p:nvPr/>
          </p:nvSpPr>
          <p:spPr>
            <a:xfrm>
              <a:off x="0" y="-76200"/>
              <a:ext cx="1973930" cy="460021"/>
            </a:xfrm>
            <a:prstGeom prst="rect">
              <a:avLst/>
            </a:prstGeom>
          </p:spPr>
          <p:txBody>
            <a:bodyPr anchor="ctr" rtlCol="false" tIns="26519" lIns="26519" bIns="26519" rIns="26519"/>
            <a:lstStyle/>
            <a:p>
              <a:pPr algn="ctr" marL="0" indent="0" lvl="0">
                <a:lnSpc>
                  <a:spcPts val="4200"/>
                </a:lnSpc>
                <a:spcBef>
                  <a:spcPct val="0"/>
                </a:spcBef>
              </a:pPr>
              <a:r>
                <a:rPr lang="en-US" sz="3500">
                  <a:solidFill>
                    <a:srgbClr val="FFFFFF"/>
                  </a:solidFill>
                  <a:latin typeface="Times New Roman Bold"/>
                </a:rPr>
                <a:t>Ordinal Scale</a:t>
              </a:r>
            </a:p>
          </p:txBody>
        </p:sp>
      </p:grpSp>
      <p:grpSp>
        <p:nvGrpSpPr>
          <p:cNvPr name="Group 12" id="12"/>
          <p:cNvGrpSpPr/>
          <p:nvPr/>
        </p:nvGrpSpPr>
        <p:grpSpPr>
          <a:xfrm rot="0">
            <a:off x="13545731" y="6330048"/>
            <a:ext cx="3713569" cy="722086"/>
            <a:chOff x="0" y="0"/>
            <a:chExt cx="1973930" cy="383821"/>
          </a:xfrm>
        </p:grpSpPr>
        <p:sp>
          <p:nvSpPr>
            <p:cNvPr name="Freeform 13" id="13"/>
            <p:cNvSpPr/>
            <p:nvPr/>
          </p:nvSpPr>
          <p:spPr>
            <a:xfrm flipH="false" flipV="false" rot="0">
              <a:off x="0" y="0"/>
              <a:ext cx="1973930" cy="383821"/>
            </a:xfrm>
            <a:custGeom>
              <a:avLst/>
              <a:gdLst/>
              <a:ahLst/>
              <a:cxnLst/>
              <a:rect r="r" b="b" t="t" l="l"/>
              <a:pathLst>
                <a:path h="383821" w="1973930">
                  <a:moveTo>
                    <a:pt x="33356" y="0"/>
                  </a:moveTo>
                  <a:lnTo>
                    <a:pt x="1940574" y="0"/>
                  </a:lnTo>
                  <a:cubicBezTo>
                    <a:pt x="1949421" y="0"/>
                    <a:pt x="1957905" y="3514"/>
                    <a:pt x="1964160" y="9770"/>
                  </a:cubicBezTo>
                  <a:cubicBezTo>
                    <a:pt x="1970416" y="16025"/>
                    <a:pt x="1973930" y="24510"/>
                    <a:pt x="1973930" y="33356"/>
                  </a:cubicBezTo>
                  <a:lnTo>
                    <a:pt x="1973930" y="350465"/>
                  </a:lnTo>
                  <a:cubicBezTo>
                    <a:pt x="1973930" y="368887"/>
                    <a:pt x="1958996" y="383821"/>
                    <a:pt x="1940574" y="383821"/>
                  </a:cubicBezTo>
                  <a:lnTo>
                    <a:pt x="33356" y="383821"/>
                  </a:lnTo>
                  <a:cubicBezTo>
                    <a:pt x="24510" y="383821"/>
                    <a:pt x="16025" y="380307"/>
                    <a:pt x="9770" y="374051"/>
                  </a:cubicBezTo>
                  <a:cubicBezTo>
                    <a:pt x="3514" y="367796"/>
                    <a:pt x="0" y="359312"/>
                    <a:pt x="0" y="350465"/>
                  </a:cubicBezTo>
                  <a:lnTo>
                    <a:pt x="0" y="33356"/>
                  </a:lnTo>
                  <a:cubicBezTo>
                    <a:pt x="0" y="24510"/>
                    <a:pt x="3514" y="16025"/>
                    <a:pt x="9770" y="9770"/>
                  </a:cubicBezTo>
                  <a:cubicBezTo>
                    <a:pt x="16025" y="3514"/>
                    <a:pt x="24510" y="0"/>
                    <a:pt x="33356" y="0"/>
                  </a:cubicBezTo>
                  <a:close/>
                </a:path>
              </a:pathLst>
            </a:custGeom>
            <a:solidFill>
              <a:srgbClr val="6E9C63"/>
            </a:solidFill>
            <a:ln cap="sq">
              <a:noFill/>
              <a:prstDash val="solid"/>
              <a:miter/>
            </a:ln>
          </p:spPr>
        </p:sp>
        <p:sp>
          <p:nvSpPr>
            <p:cNvPr name="TextBox 14" id="14"/>
            <p:cNvSpPr txBox="true"/>
            <p:nvPr/>
          </p:nvSpPr>
          <p:spPr>
            <a:xfrm>
              <a:off x="0" y="-76200"/>
              <a:ext cx="1973930" cy="460021"/>
            </a:xfrm>
            <a:prstGeom prst="rect">
              <a:avLst/>
            </a:prstGeom>
          </p:spPr>
          <p:txBody>
            <a:bodyPr anchor="ctr" rtlCol="false" tIns="26519" lIns="26519" bIns="26519" rIns="26519"/>
            <a:lstStyle/>
            <a:p>
              <a:pPr algn="ctr" marL="0" indent="0" lvl="0">
                <a:lnSpc>
                  <a:spcPts val="4200"/>
                </a:lnSpc>
                <a:spcBef>
                  <a:spcPct val="0"/>
                </a:spcBef>
              </a:pPr>
              <a:r>
                <a:rPr lang="en-US" sz="3500">
                  <a:solidFill>
                    <a:srgbClr val="FFFFFF"/>
                  </a:solidFill>
                  <a:latin typeface="Times New Roman Bold"/>
                </a:rPr>
                <a:t>Interval Scale</a:t>
              </a:r>
            </a:p>
          </p:txBody>
        </p:sp>
      </p:grpSp>
      <p:grpSp>
        <p:nvGrpSpPr>
          <p:cNvPr name="Group 15" id="15"/>
          <p:cNvGrpSpPr/>
          <p:nvPr/>
        </p:nvGrpSpPr>
        <p:grpSpPr>
          <a:xfrm rot="0">
            <a:off x="13545731" y="4583804"/>
            <a:ext cx="3713569" cy="1255486"/>
            <a:chOff x="0" y="0"/>
            <a:chExt cx="1973930" cy="667347"/>
          </a:xfrm>
        </p:grpSpPr>
        <p:sp>
          <p:nvSpPr>
            <p:cNvPr name="Freeform 16" id="16"/>
            <p:cNvSpPr/>
            <p:nvPr/>
          </p:nvSpPr>
          <p:spPr>
            <a:xfrm flipH="false" flipV="false" rot="0">
              <a:off x="0" y="0"/>
              <a:ext cx="1973930" cy="667347"/>
            </a:xfrm>
            <a:custGeom>
              <a:avLst/>
              <a:gdLst/>
              <a:ahLst/>
              <a:cxnLst/>
              <a:rect r="r" b="b" t="t" l="l"/>
              <a:pathLst>
                <a:path h="667347" w="1973930">
                  <a:moveTo>
                    <a:pt x="33356" y="0"/>
                  </a:moveTo>
                  <a:lnTo>
                    <a:pt x="1940574" y="0"/>
                  </a:lnTo>
                  <a:cubicBezTo>
                    <a:pt x="1949421" y="0"/>
                    <a:pt x="1957905" y="3514"/>
                    <a:pt x="1964160" y="9770"/>
                  </a:cubicBezTo>
                  <a:cubicBezTo>
                    <a:pt x="1970416" y="16025"/>
                    <a:pt x="1973930" y="24510"/>
                    <a:pt x="1973930" y="33356"/>
                  </a:cubicBezTo>
                  <a:lnTo>
                    <a:pt x="1973930" y="633991"/>
                  </a:lnTo>
                  <a:cubicBezTo>
                    <a:pt x="1973930" y="652413"/>
                    <a:pt x="1958996" y="667347"/>
                    <a:pt x="1940574" y="667347"/>
                  </a:cubicBezTo>
                  <a:lnTo>
                    <a:pt x="33356" y="667347"/>
                  </a:lnTo>
                  <a:cubicBezTo>
                    <a:pt x="24510" y="667347"/>
                    <a:pt x="16025" y="663833"/>
                    <a:pt x="9770" y="657578"/>
                  </a:cubicBezTo>
                  <a:cubicBezTo>
                    <a:pt x="3514" y="651322"/>
                    <a:pt x="0" y="642838"/>
                    <a:pt x="0" y="633991"/>
                  </a:cubicBezTo>
                  <a:lnTo>
                    <a:pt x="0" y="33356"/>
                  </a:lnTo>
                  <a:cubicBezTo>
                    <a:pt x="0" y="24510"/>
                    <a:pt x="3514" y="16025"/>
                    <a:pt x="9770" y="9770"/>
                  </a:cubicBezTo>
                  <a:cubicBezTo>
                    <a:pt x="16025" y="3514"/>
                    <a:pt x="24510" y="0"/>
                    <a:pt x="33356" y="0"/>
                  </a:cubicBezTo>
                  <a:close/>
                </a:path>
              </a:pathLst>
            </a:custGeom>
            <a:solidFill>
              <a:srgbClr val="6E9C63"/>
            </a:solidFill>
            <a:ln cap="sq">
              <a:noFill/>
              <a:prstDash val="solid"/>
              <a:miter/>
            </a:ln>
          </p:spPr>
        </p:sp>
        <p:sp>
          <p:nvSpPr>
            <p:cNvPr name="TextBox 17" id="17"/>
            <p:cNvSpPr txBox="true"/>
            <p:nvPr/>
          </p:nvSpPr>
          <p:spPr>
            <a:xfrm>
              <a:off x="0" y="-76200"/>
              <a:ext cx="1973930" cy="743547"/>
            </a:xfrm>
            <a:prstGeom prst="rect">
              <a:avLst/>
            </a:prstGeom>
          </p:spPr>
          <p:txBody>
            <a:bodyPr anchor="ctr" rtlCol="false" tIns="26519" lIns="26519" bIns="26519" rIns="26519"/>
            <a:lstStyle/>
            <a:p>
              <a:pPr algn="ctr" marL="0" indent="0" lvl="0">
                <a:lnSpc>
                  <a:spcPts val="4200"/>
                </a:lnSpc>
                <a:spcBef>
                  <a:spcPct val="0"/>
                </a:spcBef>
              </a:pPr>
              <a:r>
                <a:rPr lang="en-US" sz="3500">
                  <a:solidFill>
                    <a:srgbClr val="FFFFFF"/>
                  </a:solidFill>
                  <a:latin typeface="Times New Roman Bold"/>
                </a:rPr>
                <a:t>Likert Scale Measurement</a:t>
              </a:r>
            </a:p>
          </p:txBody>
        </p:sp>
      </p:grpSp>
      <p:grpSp>
        <p:nvGrpSpPr>
          <p:cNvPr name="Group 18" id="18"/>
          <p:cNvGrpSpPr/>
          <p:nvPr/>
        </p:nvGrpSpPr>
        <p:grpSpPr>
          <a:xfrm rot="0">
            <a:off x="1049130" y="4782233"/>
            <a:ext cx="4591786" cy="722086"/>
            <a:chOff x="0" y="0"/>
            <a:chExt cx="2440742" cy="383821"/>
          </a:xfrm>
        </p:grpSpPr>
        <p:sp>
          <p:nvSpPr>
            <p:cNvPr name="Freeform 19" id="19"/>
            <p:cNvSpPr/>
            <p:nvPr/>
          </p:nvSpPr>
          <p:spPr>
            <a:xfrm flipH="false" flipV="false" rot="0">
              <a:off x="0" y="0"/>
              <a:ext cx="2440742" cy="383821"/>
            </a:xfrm>
            <a:custGeom>
              <a:avLst/>
              <a:gdLst/>
              <a:ahLst/>
              <a:cxnLst/>
              <a:rect r="r" b="b" t="t" l="l"/>
              <a:pathLst>
                <a:path h="383821" w="2440742">
                  <a:moveTo>
                    <a:pt x="26977" y="0"/>
                  </a:moveTo>
                  <a:lnTo>
                    <a:pt x="2413766" y="0"/>
                  </a:lnTo>
                  <a:cubicBezTo>
                    <a:pt x="2428665" y="0"/>
                    <a:pt x="2440742" y="12078"/>
                    <a:pt x="2440742" y="26977"/>
                  </a:cubicBezTo>
                  <a:lnTo>
                    <a:pt x="2440742" y="356845"/>
                  </a:lnTo>
                  <a:cubicBezTo>
                    <a:pt x="2440742" y="371743"/>
                    <a:pt x="2428665" y="383821"/>
                    <a:pt x="2413766" y="383821"/>
                  </a:cubicBezTo>
                  <a:lnTo>
                    <a:pt x="26977" y="383821"/>
                  </a:lnTo>
                  <a:cubicBezTo>
                    <a:pt x="12078" y="383821"/>
                    <a:pt x="0" y="371743"/>
                    <a:pt x="0" y="356845"/>
                  </a:cubicBezTo>
                  <a:lnTo>
                    <a:pt x="0" y="26977"/>
                  </a:lnTo>
                  <a:cubicBezTo>
                    <a:pt x="0" y="12078"/>
                    <a:pt x="12078" y="0"/>
                    <a:pt x="26977" y="0"/>
                  </a:cubicBezTo>
                  <a:close/>
                </a:path>
              </a:pathLst>
            </a:custGeom>
            <a:solidFill>
              <a:srgbClr val="6E9C63"/>
            </a:solidFill>
            <a:ln cap="sq">
              <a:noFill/>
              <a:prstDash val="solid"/>
              <a:miter/>
            </a:ln>
          </p:spPr>
        </p:sp>
        <p:sp>
          <p:nvSpPr>
            <p:cNvPr name="TextBox 20" id="20"/>
            <p:cNvSpPr txBox="true"/>
            <p:nvPr/>
          </p:nvSpPr>
          <p:spPr>
            <a:xfrm>
              <a:off x="0" y="-76200"/>
              <a:ext cx="2440742" cy="460021"/>
            </a:xfrm>
            <a:prstGeom prst="rect">
              <a:avLst/>
            </a:prstGeom>
          </p:spPr>
          <p:txBody>
            <a:bodyPr anchor="ctr" rtlCol="false" tIns="26519" lIns="26519" bIns="26519" rIns="26519"/>
            <a:lstStyle/>
            <a:p>
              <a:pPr algn="ctr" marL="0" indent="0" lvl="0">
                <a:lnSpc>
                  <a:spcPts val="4200"/>
                </a:lnSpc>
                <a:spcBef>
                  <a:spcPct val="0"/>
                </a:spcBef>
              </a:pPr>
              <a:r>
                <a:rPr lang="en-US" sz="3500">
                  <a:solidFill>
                    <a:srgbClr val="FFFFFF"/>
                  </a:solidFill>
                  <a:latin typeface="Times New Roman Bold"/>
                </a:rPr>
                <a:t>Online Survey Qualtrics</a:t>
              </a:r>
            </a:p>
          </p:txBody>
        </p:sp>
      </p:grpSp>
      <p:grpSp>
        <p:nvGrpSpPr>
          <p:cNvPr name="Group 21" id="21"/>
          <p:cNvGrpSpPr/>
          <p:nvPr/>
        </p:nvGrpSpPr>
        <p:grpSpPr>
          <a:xfrm rot="0">
            <a:off x="1028700" y="6330048"/>
            <a:ext cx="4591786" cy="722086"/>
            <a:chOff x="0" y="0"/>
            <a:chExt cx="2440742" cy="383821"/>
          </a:xfrm>
        </p:grpSpPr>
        <p:sp>
          <p:nvSpPr>
            <p:cNvPr name="Freeform 22" id="22"/>
            <p:cNvSpPr/>
            <p:nvPr/>
          </p:nvSpPr>
          <p:spPr>
            <a:xfrm flipH="false" flipV="false" rot="0">
              <a:off x="0" y="0"/>
              <a:ext cx="2440742" cy="383821"/>
            </a:xfrm>
            <a:custGeom>
              <a:avLst/>
              <a:gdLst/>
              <a:ahLst/>
              <a:cxnLst/>
              <a:rect r="r" b="b" t="t" l="l"/>
              <a:pathLst>
                <a:path h="383821" w="2440742">
                  <a:moveTo>
                    <a:pt x="26977" y="0"/>
                  </a:moveTo>
                  <a:lnTo>
                    <a:pt x="2413766" y="0"/>
                  </a:lnTo>
                  <a:cubicBezTo>
                    <a:pt x="2428665" y="0"/>
                    <a:pt x="2440742" y="12078"/>
                    <a:pt x="2440742" y="26977"/>
                  </a:cubicBezTo>
                  <a:lnTo>
                    <a:pt x="2440742" y="356845"/>
                  </a:lnTo>
                  <a:cubicBezTo>
                    <a:pt x="2440742" y="371743"/>
                    <a:pt x="2428665" y="383821"/>
                    <a:pt x="2413766" y="383821"/>
                  </a:cubicBezTo>
                  <a:lnTo>
                    <a:pt x="26977" y="383821"/>
                  </a:lnTo>
                  <a:cubicBezTo>
                    <a:pt x="12078" y="383821"/>
                    <a:pt x="0" y="371743"/>
                    <a:pt x="0" y="356845"/>
                  </a:cubicBezTo>
                  <a:lnTo>
                    <a:pt x="0" y="26977"/>
                  </a:lnTo>
                  <a:cubicBezTo>
                    <a:pt x="0" y="12078"/>
                    <a:pt x="12078" y="0"/>
                    <a:pt x="26977" y="0"/>
                  </a:cubicBezTo>
                  <a:close/>
                </a:path>
              </a:pathLst>
            </a:custGeom>
            <a:solidFill>
              <a:srgbClr val="6E9C63"/>
            </a:solidFill>
            <a:ln cap="sq">
              <a:noFill/>
              <a:prstDash val="solid"/>
              <a:miter/>
            </a:ln>
          </p:spPr>
        </p:sp>
        <p:sp>
          <p:nvSpPr>
            <p:cNvPr name="TextBox 23" id="23"/>
            <p:cNvSpPr txBox="true"/>
            <p:nvPr/>
          </p:nvSpPr>
          <p:spPr>
            <a:xfrm>
              <a:off x="0" y="-76200"/>
              <a:ext cx="2440742" cy="460021"/>
            </a:xfrm>
            <a:prstGeom prst="rect">
              <a:avLst/>
            </a:prstGeom>
          </p:spPr>
          <p:txBody>
            <a:bodyPr anchor="ctr" rtlCol="false" tIns="26519" lIns="26519" bIns="26519" rIns="26519"/>
            <a:lstStyle/>
            <a:p>
              <a:pPr algn="ctr" marL="0" indent="0" lvl="0">
                <a:lnSpc>
                  <a:spcPts val="4200"/>
                </a:lnSpc>
                <a:spcBef>
                  <a:spcPct val="0"/>
                </a:spcBef>
              </a:pPr>
              <a:r>
                <a:rPr lang="en-US" sz="3500">
                  <a:solidFill>
                    <a:srgbClr val="FFFFFF"/>
                  </a:solidFill>
                  <a:latin typeface="Times New Roman Bold"/>
                </a:rPr>
                <a:t>Conclusive</a:t>
              </a:r>
            </a:p>
          </p:txBody>
        </p:sp>
      </p:grpSp>
      <p:grpSp>
        <p:nvGrpSpPr>
          <p:cNvPr name="Group 24" id="24"/>
          <p:cNvGrpSpPr/>
          <p:nvPr/>
        </p:nvGrpSpPr>
        <p:grpSpPr>
          <a:xfrm rot="0">
            <a:off x="1028700" y="7877863"/>
            <a:ext cx="4591786" cy="1255486"/>
            <a:chOff x="0" y="0"/>
            <a:chExt cx="2440742" cy="667347"/>
          </a:xfrm>
        </p:grpSpPr>
        <p:sp>
          <p:nvSpPr>
            <p:cNvPr name="Freeform 25" id="25"/>
            <p:cNvSpPr/>
            <p:nvPr/>
          </p:nvSpPr>
          <p:spPr>
            <a:xfrm flipH="false" flipV="false" rot="0">
              <a:off x="0" y="0"/>
              <a:ext cx="2440742" cy="667347"/>
            </a:xfrm>
            <a:custGeom>
              <a:avLst/>
              <a:gdLst/>
              <a:ahLst/>
              <a:cxnLst/>
              <a:rect r="r" b="b" t="t" l="l"/>
              <a:pathLst>
                <a:path h="667347" w="2440742">
                  <a:moveTo>
                    <a:pt x="26977" y="0"/>
                  </a:moveTo>
                  <a:lnTo>
                    <a:pt x="2413766" y="0"/>
                  </a:lnTo>
                  <a:cubicBezTo>
                    <a:pt x="2428665" y="0"/>
                    <a:pt x="2440742" y="12078"/>
                    <a:pt x="2440742" y="26977"/>
                  </a:cubicBezTo>
                  <a:lnTo>
                    <a:pt x="2440742" y="640371"/>
                  </a:lnTo>
                  <a:cubicBezTo>
                    <a:pt x="2440742" y="655270"/>
                    <a:pt x="2428665" y="667347"/>
                    <a:pt x="2413766" y="667347"/>
                  </a:cubicBezTo>
                  <a:lnTo>
                    <a:pt x="26977" y="667347"/>
                  </a:lnTo>
                  <a:cubicBezTo>
                    <a:pt x="12078" y="667347"/>
                    <a:pt x="0" y="655270"/>
                    <a:pt x="0" y="640371"/>
                  </a:cubicBezTo>
                  <a:lnTo>
                    <a:pt x="0" y="26977"/>
                  </a:lnTo>
                  <a:cubicBezTo>
                    <a:pt x="0" y="12078"/>
                    <a:pt x="12078" y="0"/>
                    <a:pt x="26977" y="0"/>
                  </a:cubicBezTo>
                  <a:close/>
                </a:path>
              </a:pathLst>
            </a:custGeom>
            <a:solidFill>
              <a:srgbClr val="6E9C63"/>
            </a:solidFill>
            <a:ln cap="sq">
              <a:noFill/>
              <a:prstDash val="solid"/>
              <a:miter/>
            </a:ln>
          </p:spPr>
        </p:sp>
        <p:sp>
          <p:nvSpPr>
            <p:cNvPr name="TextBox 26" id="26"/>
            <p:cNvSpPr txBox="true"/>
            <p:nvPr/>
          </p:nvSpPr>
          <p:spPr>
            <a:xfrm>
              <a:off x="0" y="-76200"/>
              <a:ext cx="2440742" cy="743547"/>
            </a:xfrm>
            <a:prstGeom prst="rect">
              <a:avLst/>
            </a:prstGeom>
          </p:spPr>
          <p:txBody>
            <a:bodyPr anchor="ctr" rtlCol="false" tIns="26519" lIns="26519" bIns="26519" rIns="26519"/>
            <a:lstStyle/>
            <a:p>
              <a:pPr algn="ctr" marL="0" indent="0" lvl="0">
                <a:lnSpc>
                  <a:spcPts val="4200"/>
                </a:lnSpc>
                <a:spcBef>
                  <a:spcPct val="0"/>
                </a:spcBef>
              </a:pPr>
              <a:r>
                <a:rPr lang="en-US" sz="3500">
                  <a:solidFill>
                    <a:srgbClr val="FFFFFF"/>
                  </a:solidFill>
                  <a:latin typeface="Times New Roman Bold"/>
                </a:rPr>
                <a:t>Descriptive - Cross Sectional</a:t>
              </a:r>
            </a:p>
          </p:txBody>
        </p:sp>
      </p:grpSp>
      <p:sp>
        <p:nvSpPr>
          <p:cNvPr name="TextBox 27" id="27"/>
          <p:cNvSpPr txBox="true"/>
          <p:nvPr/>
        </p:nvSpPr>
        <p:spPr>
          <a:xfrm rot="0">
            <a:off x="291805" y="2894727"/>
            <a:ext cx="6106437" cy="722630"/>
          </a:xfrm>
          <a:prstGeom prst="rect">
            <a:avLst/>
          </a:prstGeom>
        </p:spPr>
        <p:txBody>
          <a:bodyPr anchor="t" rtlCol="false" tIns="0" lIns="0" bIns="0" rIns="0">
            <a:spAutoFit/>
          </a:bodyPr>
          <a:lstStyle/>
          <a:p>
            <a:pPr algn="ctr">
              <a:lnSpc>
                <a:spcPts val="5320"/>
              </a:lnSpc>
            </a:pPr>
            <a:r>
              <a:rPr lang="en-US" sz="3800" u="sng">
                <a:solidFill>
                  <a:srgbClr val="000000"/>
                </a:solidFill>
                <a:latin typeface="Times New Roman Bold"/>
              </a:rPr>
              <a:t> Type of Research </a:t>
            </a:r>
          </a:p>
        </p:txBody>
      </p:sp>
      <p:sp>
        <p:nvSpPr>
          <p:cNvPr name="TextBox 28" id="28"/>
          <p:cNvSpPr txBox="true"/>
          <p:nvPr/>
        </p:nvSpPr>
        <p:spPr>
          <a:xfrm rot="0">
            <a:off x="9695499" y="2894727"/>
            <a:ext cx="6106437" cy="722630"/>
          </a:xfrm>
          <a:prstGeom prst="rect">
            <a:avLst/>
          </a:prstGeom>
        </p:spPr>
        <p:txBody>
          <a:bodyPr anchor="t" rtlCol="false" tIns="0" lIns="0" bIns="0" rIns="0">
            <a:spAutoFit/>
          </a:bodyPr>
          <a:lstStyle/>
          <a:p>
            <a:pPr algn="ctr">
              <a:lnSpc>
                <a:spcPts val="5320"/>
              </a:lnSpc>
            </a:pPr>
            <a:r>
              <a:rPr lang="en-US" sz="3800" u="sng">
                <a:solidFill>
                  <a:srgbClr val="000000"/>
                </a:solidFill>
                <a:latin typeface="Times New Roman Bold"/>
              </a:rPr>
              <a:t>Measurement and Scaling </a:t>
            </a:r>
          </a:p>
        </p:txBody>
      </p:sp>
      <p:grpSp>
        <p:nvGrpSpPr>
          <p:cNvPr name="Group 29" id="29"/>
          <p:cNvGrpSpPr/>
          <p:nvPr/>
        </p:nvGrpSpPr>
        <p:grpSpPr>
          <a:xfrm rot="0">
            <a:off x="0" y="365227"/>
            <a:ext cx="9994436" cy="926473"/>
            <a:chOff x="0" y="0"/>
            <a:chExt cx="2632280" cy="244009"/>
          </a:xfrm>
        </p:grpSpPr>
        <p:sp>
          <p:nvSpPr>
            <p:cNvPr name="Freeform 30" id="30"/>
            <p:cNvSpPr/>
            <p:nvPr/>
          </p:nvSpPr>
          <p:spPr>
            <a:xfrm flipH="false" flipV="false" rot="0">
              <a:off x="0" y="0"/>
              <a:ext cx="2632279" cy="244009"/>
            </a:xfrm>
            <a:custGeom>
              <a:avLst/>
              <a:gdLst/>
              <a:ahLst/>
              <a:cxnLst/>
              <a:rect r="r" b="b" t="t" l="l"/>
              <a:pathLst>
                <a:path h="244009" w="2632279">
                  <a:moveTo>
                    <a:pt x="0" y="0"/>
                  </a:moveTo>
                  <a:lnTo>
                    <a:pt x="2632279" y="0"/>
                  </a:lnTo>
                  <a:lnTo>
                    <a:pt x="2632279" y="244009"/>
                  </a:lnTo>
                  <a:lnTo>
                    <a:pt x="0" y="244009"/>
                  </a:lnTo>
                  <a:close/>
                </a:path>
              </a:pathLst>
            </a:custGeom>
            <a:solidFill>
              <a:srgbClr val="405E4B"/>
            </a:solidFill>
          </p:spPr>
        </p:sp>
        <p:sp>
          <p:nvSpPr>
            <p:cNvPr name="TextBox 31" id="31"/>
            <p:cNvSpPr txBox="true"/>
            <p:nvPr/>
          </p:nvSpPr>
          <p:spPr>
            <a:xfrm>
              <a:off x="0" y="-104775"/>
              <a:ext cx="2632280" cy="348784"/>
            </a:xfrm>
            <a:prstGeom prst="rect">
              <a:avLst/>
            </a:prstGeom>
          </p:spPr>
          <p:txBody>
            <a:bodyPr anchor="ctr" rtlCol="false" tIns="50800" lIns="50800" bIns="50800" rIns="50800"/>
            <a:lstStyle/>
            <a:p>
              <a:pPr algn="ctr">
                <a:lnSpc>
                  <a:spcPts val="3640"/>
                </a:lnSpc>
              </a:pPr>
            </a:p>
          </p:txBody>
        </p:sp>
      </p:grpSp>
      <p:sp>
        <p:nvSpPr>
          <p:cNvPr name="TextBox 32" id="32"/>
          <p:cNvSpPr txBox="true"/>
          <p:nvPr/>
        </p:nvSpPr>
        <p:spPr>
          <a:xfrm rot="0">
            <a:off x="279887" y="456989"/>
            <a:ext cx="9415611" cy="714375"/>
          </a:xfrm>
          <a:prstGeom prst="rect">
            <a:avLst/>
          </a:prstGeom>
        </p:spPr>
        <p:txBody>
          <a:bodyPr anchor="t" rtlCol="false" tIns="0" lIns="0" bIns="0" rIns="0">
            <a:spAutoFit/>
          </a:bodyPr>
          <a:lstStyle/>
          <a:p>
            <a:pPr algn="just">
              <a:lnSpc>
                <a:spcPts val="4725"/>
              </a:lnSpc>
            </a:pPr>
            <a:r>
              <a:rPr lang="en-US" sz="4500">
                <a:solidFill>
                  <a:srgbClr val="FFFFFF"/>
                </a:solidFill>
                <a:latin typeface="Times New Roman Bold"/>
              </a:rPr>
              <a:t>Research Design</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891087">
            <a:off x="7732818" y="5149268"/>
            <a:ext cx="11969060" cy="11520220"/>
          </a:xfrm>
          <a:custGeom>
            <a:avLst/>
            <a:gdLst/>
            <a:ahLst/>
            <a:cxnLst/>
            <a:rect r="r" b="b" t="t" l="l"/>
            <a:pathLst>
              <a:path h="11520220" w="11969060">
                <a:moveTo>
                  <a:pt x="0" y="0"/>
                </a:moveTo>
                <a:lnTo>
                  <a:pt x="11969059" y="0"/>
                </a:lnTo>
                <a:lnTo>
                  <a:pt x="11969059" y="11520220"/>
                </a:lnTo>
                <a:lnTo>
                  <a:pt x="0" y="11520220"/>
                </a:lnTo>
                <a:lnTo>
                  <a:pt x="0" y="0"/>
                </a:lnTo>
                <a:close/>
              </a:path>
            </a:pathLst>
          </a:custGeom>
          <a:blipFill>
            <a:blip r:embed="rId3">
              <a:alphaModFix amt="59000"/>
            </a:blip>
            <a:stretch>
              <a:fillRect l="0" t="0" r="0" b="0"/>
            </a:stretch>
          </a:blipFill>
        </p:spPr>
      </p:sp>
      <p:sp>
        <p:nvSpPr>
          <p:cNvPr name="Freeform 4" id="4"/>
          <p:cNvSpPr/>
          <p:nvPr/>
        </p:nvSpPr>
        <p:spPr>
          <a:xfrm flipH="false" flipV="false" rot="891087">
            <a:off x="-6946957" y="-8902001"/>
            <a:ext cx="11969060" cy="11520220"/>
          </a:xfrm>
          <a:custGeom>
            <a:avLst/>
            <a:gdLst/>
            <a:ahLst/>
            <a:cxnLst/>
            <a:rect r="r" b="b" t="t" l="l"/>
            <a:pathLst>
              <a:path h="11520220" w="11969060">
                <a:moveTo>
                  <a:pt x="0" y="0"/>
                </a:moveTo>
                <a:lnTo>
                  <a:pt x="11969060" y="0"/>
                </a:lnTo>
                <a:lnTo>
                  <a:pt x="11969060" y="11520220"/>
                </a:lnTo>
                <a:lnTo>
                  <a:pt x="0" y="11520220"/>
                </a:lnTo>
                <a:lnTo>
                  <a:pt x="0" y="0"/>
                </a:lnTo>
                <a:close/>
              </a:path>
            </a:pathLst>
          </a:custGeom>
          <a:blipFill>
            <a:blip r:embed="rId3">
              <a:alphaModFix amt="59000"/>
            </a:blip>
            <a:stretch>
              <a:fillRect l="0" t="0" r="0" b="0"/>
            </a:stretch>
          </a:blipFill>
        </p:spPr>
      </p:sp>
      <p:sp>
        <p:nvSpPr>
          <p:cNvPr name="TextBox 5" id="5"/>
          <p:cNvSpPr txBox="true"/>
          <p:nvPr/>
        </p:nvSpPr>
        <p:spPr>
          <a:xfrm rot="0">
            <a:off x="1028700" y="2015786"/>
            <a:ext cx="6292208" cy="1389380"/>
          </a:xfrm>
          <a:prstGeom prst="rect">
            <a:avLst/>
          </a:prstGeom>
        </p:spPr>
        <p:txBody>
          <a:bodyPr anchor="t" rtlCol="false" tIns="0" lIns="0" bIns="0" rIns="0">
            <a:spAutoFit/>
          </a:bodyPr>
          <a:lstStyle/>
          <a:p>
            <a:pPr algn="ctr">
              <a:lnSpc>
                <a:spcPts val="5320"/>
              </a:lnSpc>
            </a:pPr>
            <a:r>
              <a:rPr lang="en-US" sz="3800" u="sng">
                <a:solidFill>
                  <a:srgbClr val="000000"/>
                </a:solidFill>
                <a:latin typeface="Times New Roman Bold"/>
              </a:rPr>
              <a:t>Sample Process and Sample Size</a:t>
            </a:r>
          </a:p>
        </p:txBody>
      </p:sp>
      <p:sp>
        <p:nvSpPr>
          <p:cNvPr name="TextBox 6" id="6"/>
          <p:cNvSpPr txBox="true"/>
          <p:nvPr/>
        </p:nvSpPr>
        <p:spPr>
          <a:xfrm rot="0">
            <a:off x="10296795" y="2064046"/>
            <a:ext cx="6106437" cy="722630"/>
          </a:xfrm>
          <a:prstGeom prst="rect">
            <a:avLst/>
          </a:prstGeom>
        </p:spPr>
        <p:txBody>
          <a:bodyPr anchor="t" rtlCol="false" tIns="0" lIns="0" bIns="0" rIns="0">
            <a:spAutoFit/>
          </a:bodyPr>
          <a:lstStyle/>
          <a:p>
            <a:pPr algn="ctr">
              <a:lnSpc>
                <a:spcPts val="5320"/>
              </a:lnSpc>
            </a:pPr>
            <a:r>
              <a:rPr lang="en-US" sz="3800" u="sng">
                <a:solidFill>
                  <a:srgbClr val="000000"/>
                </a:solidFill>
                <a:latin typeface="Times New Roman Bold"/>
              </a:rPr>
              <a:t>Data Collection Method</a:t>
            </a:r>
          </a:p>
        </p:txBody>
      </p:sp>
      <p:grpSp>
        <p:nvGrpSpPr>
          <p:cNvPr name="Group 7" id="7"/>
          <p:cNvGrpSpPr/>
          <p:nvPr/>
        </p:nvGrpSpPr>
        <p:grpSpPr>
          <a:xfrm rot="0">
            <a:off x="9479672" y="5327303"/>
            <a:ext cx="7740684" cy="722086"/>
            <a:chOff x="0" y="0"/>
            <a:chExt cx="4114524" cy="383821"/>
          </a:xfrm>
        </p:grpSpPr>
        <p:sp>
          <p:nvSpPr>
            <p:cNvPr name="Freeform 8" id="8"/>
            <p:cNvSpPr/>
            <p:nvPr/>
          </p:nvSpPr>
          <p:spPr>
            <a:xfrm flipH="false" flipV="false" rot="0">
              <a:off x="0" y="0"/>
              <a:ext cx="4114524" cy="383821"/>
            </a:xfrm>
            <a:custGeom>
              <a:avLst/>
              <a:gdLst/>
              <a:ahLst/>
              <a:cxnLst/>
              <a:rect r="r" b="b" t="t" l="l"/>
              <a:pathLst>
                <a:path h="383821" w="4114524">
                  <a:moveTo>
                    <a:pt x="16003" y="0"/>
                  </a:moveTo>
                  <a:lnTo>
                    <a:pt x="4098522" y="0"/>
                  </a:lnTo>
                  <a:cubicBezTo>
                    <a:pt x="4107359" y="0"/>
                    <a:pt x="4114524" y="7165"/>
                    <a:pt x="4114524" y="16003"/>
                  </a:cubicBezTo>
                  <a:lnTo>
                    <a:pt x="4114524" y="367819"/>
                  </a:lnTo>
                  <a:cubicBezTo>
                    <a:pt x="4114524" y="376657"/>
                    <a:pt x="4107359" y="383821"/>
                    <a:pt x="4098522" y="383821"/>
                  </a:cubicBezTo>
                  <a:lnTo>
                    <a:pt x="16003" y="383821"/>
                  </a:lnTo>
                  <a:cubicBezTo>
                    <a:pt x="7165" y="383821"/>
                    <a:pt x="0" y="376657"/>
                    <a:pt x="0" y="367819"/>
                  </a:cubicBezTo>
                  <a:lnTo>
                    <a:pt x="0" y="16003"/>
                  </a:lnTo>
                  <a:cubicBezTo>
                    <a:pt x="0" y="7165"/>
                    <a:pt x="7165" y="0"/>
                    <a:pt x="16003" y="0"/>
                  </a:cubicBezTo>
                  <a:close/>
                </a:path>
              </a:pathLst>
            </a:custGeom>
            <a:solidFill>
              <a:srgbClr val="6E9C63"/>
            </a:solidFill>
            <a:ln cap="sq">
              <a:noFill/>
              <a:prstDash val="solid"/>
              <a:miter/>
            </a:ln>
          </p:spPr>
        </p:sp>
        <p:sp>
          <p:nvSpPr>
            <p:cNvPr name="TextBox 9" id="9"/>
            <p:cNvSpPr txBox="true"/>
            <p:nvPr/>
          </p:nvSpPr>
          <p:spPr>
            <a:xfrm>
              <a:off x="0" y="-76200"/>
              <a:ext cx="4114524" cy="460021"/>
            </a:xfrm>
            <a:prstGeom prst="rect">
              <a:avLst/>
            </a:prstGeom>
          </p:spPr>
          <p:txBody>
            <a:bodyPr anchor="ctr" rtlCol="false" tIns="26519" lIns="26519" bIns="26519" rIns="26519"/>
            <a:lstStyle/>
            <a:p>
              <a:pPr algn="ctr" marL="0" indent="0" lvl="0">
                <a:lnSpc>
                  <a:spcPts val="4200"/>
                </a:lnSpc>
                <a:spcBef>
                  <a:spcPct val="0"/>
                </a:spcBef>
              </a:pPr>
              <a:r>
                <a:rPr lang="en-US" sz="3500">
                  <a:solidFill>
                    <a:srgbClr val="FFFFFF"/>
                  </a:solidFill>
                  <a:latin typeface="Times New Roman Bold"/>
                </a:rPr>
                <a:t>Snowball Technique</a:t>
              </a:r>
            </a:p>
          </p:txBody>
        </p:sp>
      </p:grpSp>
      <p:grpSp>
        <p:nvGrpSpPr>
          <p:cNvPr name="Group 10" id="10"/>
          <p:cNvGrpSpPr/>
          <p:nvPr/>
        </p:nvGrpSpPr>
        <p:grpSpPr>
          <a:xfrm rot="0">
            <a:off x="9479672" y="3900466"/>
            <a:ext cx="7740684" cy="722086"/>
            <a:chOff x="0" y="0"/>
            <a:chExt cx="4114524" cy="383821"/>
          </a:xfrm>
        </p:grpSpPr>
        <p:sp>
          <p:nvSpPr>
            <p:cNvPr name="Freeform 11" id="11"/>
            <p:cNvSpPr/>
            <p:nvPr/>
          </p:nvSpPr>
          <p:spPr>
            <a:xfrm flipH="false" flipV="false" rot="0">
              <a:off x="0" y="0"/>
              <a:ext cx="4114524" cy="383821"/>
            </a:xfrm>
            <a:custGeom>
              <a:avLst/>
              <a:gdLst/>
              <a:ahLst/>
              <a:cxnLst/>
              <a:rect r="r" b="b" t="t" l="l"/>
              <a:pathLst>
                <a:path h="383821" w="4114524">
                  <a:moveTo>
                    <a:pt x="16003" y="0"/>
                  </a:moveTo>
                  <a:lnTo>
                    <a:pt x="4098522" y="0"/>
                  </a:lnTo>
                  <a:cubicBezTo>
                    <a:pt x="4107359" y="0"/>
                    <a:pt x="4114524" y="7165"/>
                    <a:pt x="4114524" y="16003"/>
                  </a:cubicBezTo>
                  <a:lnTo>
                    <a:pt x="4114524" y="367819"/>
                  </a:lnTo>
                  <a:cubicBezTo>
                    <a:pt x="4114524" y="376657"/>
                    <a:pt x="4107359" y="383821"/>
                    <a:pt x="4098522" y="383821"/>
                  </a:cubicBezTo>
                  <a:lnTo>
                    <a:pt x="16003" y="383821"/>
                  </a:lnTo>
                  <a:cubicBezTo>
                    <a:pt x="7165" y="383821"/>
                    <a:pt x="0" y="376657"/>
                    <a:pt x="0" y="367819"/>
                  </a:cubicBezTo>
                  <a:lnTo>
                    <a:pt x="0" y="16003"/>
                  </a:lnTo>
                  <a:cubicBezTo>
                    <a:pt x="0" y="7165"/>
                    <a:pt x="7165" y="0"/>
                    <a:pt x="16003" y="0"/>
                  </a:cubicBezTo>
                  <a:close/>
                </a:path>
              </a:pathLst>
            </a:custGeom>
            <a:solidFill>
              <a:srgbClr val="6E9C63"/>
            </a:solidFill>
            <a:ln cap="sq">
              <a:noFill/>
              <a:prstDash val="solid"/>
              <a:miter/>
            </a:ln>
          </p:spPr>
        </p:sp>
        <p:sp>
          <p:nvSpPr>
            <p:cNvPr name="TextBox 12" id="12"/>
            <p:cNvSpPr txBox="true"/>
            <p:nvPr/>
          </p:nvSpPr>
          <p:spPr>
            <a:xfrm>
              <a:off x="0" y="-76200"/>
              <a:ext cx="4114524" cy="460021"/>
            </a:xfrm>
            <a:prstGeom prst="rect">
              <a:avLst/>
            </a:prstGeom>
          </p:spPr>
          <p:txBody>
            <a:bodyPr anchor="ctr" rtlCol="false" tIns="26519" lIns="26519" bIns="26519" rIns="26519"/>
            <a:lstStyle/>
            <a:p>
              <a:pPr algn="ctr" marL="0" indent="0" lvl="0">
                <a:lnSpc>
                  <a:spcPts val="4200"/>
                </a:lnSpc>
                <a:spcBef>
                  <a:spcPct val="0"/>
                </a:spcBef>
              </a:pPr>
              <a:r>
                <a:rPr lang="en-US" sz="3500">
                  <a:solidFill>
                    <a:srgbClr val="FFFFFF"/>
                  </a:solidFill>
                  <a:latin typeface="Times New Roman Bold"/>
                </a:rPr>
                <a:t>Primary Data Collection</a:t>
              </a:r>
            </a:p>
          </p:txBody>
        </p:sp>
      </p:grpSp>
      <p:grpSp>
        <p:nvGrpSpPr>
          <p:cNvPr name="Group 13" id="13"/>
          <p:cNvGrpSpPr/>
          <p:nvPr/>
        </p:nvGrpSpPr>
        <p:grpSpPr>
          <a:xfrm rot="0">
            <a:off x="1721501" y="3900466"/>
            <a:ext cx="4702147" cy="722086"/>
            <a:chOff x="0" y="0"/>
            <a:chExt cx="2499404" cy="383821"/>
          </a:xfrm>
        </p:grpSpPr>
        <p:sp>
          <p:nvSpPr>
            <p:cNvPr name="Freeform 14" id="14"/>
            <p:cNvSpPr/>
            <p:nvPr/>
          </p:nvSpPr>
          <p:spPr>
            <a:xfrm flipH="false" flipV="false" rot="0">
              <a:off x="0" y="0"/>
              <a:ext cx="2499404" cy="383821"/>
            </a:xfrm>
            <a:custGeom>
              <a:avLst/>
              <a:gdLst/>
              <a:ahLst/>
              <a:cxnLst/>
              <a:rect r="r" b="b" t="t" l="l"/>
              <a:pathLst>
                <a:path h="383821" w="2499404">
                  <a:moveTo>
                    <a:pt x="26343" y="0"/>
                  </a:moveTo>
                  <a:lnTo>
                    <a:pt x="2473061" y="0"/>
                  </a:lnTo>
                  <a:cubicBezTo>
                    <a:pt x="2480047" y="0"/>
                    <a:pt x="2486748" y="2775"/>
                    <a:pt x="2491688" y="7716"/>
                  </a:cubicBezTo>
                  <a:cubicBezTo>
                    <a:pt x="2496629" y="12656"/>
                    <a:pt x="2499404" y="19357"/>
                    <a:pt x="2499404" y="26343"/>
                  </a:cubicBezTo>
                  <a:lnTo>
                    <a:pt x="2499404" y="357478"/>
                  </a:lnTo>
                  <a:cubicBezTo>
                    <a:pt x="2499404" y="364465"/>
                    <a:pt x="2496629" y="371165"/>
                    <a:pt x="2491688" y="376105"/>
                  </a:cubicBezTo>
                  <a:cubicBezTo>
                    <a:pt x="2486748" y="381046"/>
                    <a:pt x="2480047" y="383821"/>
                    <a:pt x="2473061" y="383821"/>
                  </a:cubicBezTo>
                  <a:lnTo>
                    <a:pt x="26343" y="383821"/>
                  </a:lnTo>
                  <a:cubicBezTo>
                    <a:pt x="19357" y="383821"/>
                    <a:pt x="12656" y="381046"/>
                    <a:pt x="7716" y="376105"/>
                  </a:cubicBezTo>
                  <a:cubicBezTo>
                    <a:pt x="2775" y="371165"/>
                    <a:pt x="0" y="364465"/>
                    <a:pt x="0" y="357478"/>
                  </a:cubicBezTo>
                  <a:lnTo>
                    <a:pt x="0" y="26343"/>
                  </a:lnTo>
                  <a:cubicBezTo>
                    <a:pt x="0" y="19357"/>
                    <a:pt x="2775" y="12656"/>
                    <a:pt x="7716" y="7716"/>
                  </a:cubicBezTo>
                  <a:cubicBezTo>
                    <a:pt x="12656" y="2775"/>
                    <a:pt x="19357" y="0"/>
                    <a:pt x="26343" y="0"/>
                  </a:cubicBezTo>
                  <a:close/>
                </a:path>
              </a:pathLst>
            </a:custGeom>
            <a:solidFill>
              <a:srgbClr val="6E9C63"/>
            </a:solidFill>
            <a:ln cap="sq">
              <a:noFill/>
              <a:prstDash val="solid"/>
              <a:miter/>
            </a:ln>
          </p:spPr>
        </p:sp>
        <p:sp>
          <p:nvSpPr>
            <p:cNvPr name="TextBox 15" id="15"/>
            <p:cNvSpPr txBox="true"/>
            <p:nvPr/>
          </p:nvSpPr>
          <p:spPr>
            <a:xfrm>
              <a:off x="0" y="-76200"/>
              <a:ext cx="2499404" cy="460021"/>
            </a:xfrm>
            <a:prstGeom prst="rect">
              <a:avLst/>
            </a:prstGeom>
          </p:spPr>
          <p:txBody>
            <a:bodyPr anchor="ctr" rtlCol="false" tIns="26519" lIns="26519" bIns="26519" rIns="26519"/>
            <a:lstStyle/>
            <a:p>
              <a:pPr algn="ctr" marL="0" indent="0" lvl="0">
                <a:lnSpc>
                  <a:spcPts val="4200"/>
                </a:lnSpc>
                <a:spcBef>
                  <a:spcPct val="0"/>
                </a:spcBef>
              </a:pPr>
              <a:r>
                <a:rPr lang="en-US" sz="3500">
                  <a:solidFill>
                    <a:srgbClr val="FFFFFF"/>
                  </a:solidFill>
                  <a:latin typeface="Times New Roman Bold"/>
                </a:rPr>
                <a:t>Non Probability</a:t>
              </a:r>
            </a:p>
          </p:txBody>
        </p:sp>
      </p:grpSp>
      <p:grpSp>
        <p:nvGrpSpPr>
          <p:cNvPr name="Group 16" id="16"/>
          <p:cNvGrpSpPr/>
          <p:nvPr/>
        </p:nvGrpSpPr>
        <p:grpSpPr>
          <a:xfrm rot="0">
            <a:off x="1754195" y="6315989"/>
            <a:ext cx="4702147" cy="1255486"/>
            <a:chOff x="0" y="0"/>
            <a:chExt cx="2499404" cy="667347"/>
          </a:xfrm>
        </p:grpSpPr>
        <p:sp>
          <p:nvSpPr>
            <p:cNvPr name="Freeform 17" id="17"/>
            <p:cNvSpPr/>
            <p:nvPr/>
          </p:nvSpPr>
          <p:spPr>
            <a:xfrm flipH="false" flipV="false" rot="0">
              <a:off x="0" y="0"/>
              <a:ext cx="2499404" cy="667347"/>
            </a:xfrm>
            <a:custGeom>
              <a:avLst/>
              <a:gdLst/>
              <a:ahLst/>
              <a:cxnLst/>
              <a:rect r="r" b="b" t="t" l="l"/>
              <a:pathLst>
                <a:path h="667347" w="2499404">
                  <a:moveTo>
                    <a:pt x="26343" y="0"/>
                  </a:moveTo>
                  <a:lnTo>
                    <a:pt x="2473061" y="0"/>
                  </a:lnTo>
                  <a:cubicBezTo>
                    <a:pt x="2480047" y="0"/>
                    <a:pt x="2486748" y="2775"/>
                    <a:pt x="2491688" y="7716"/>
                  </a:cubicBezTo>
                  <a:cubicBezTo>
                    <a:pt x="2496629" y="12656"/>
                    <a:pt x="2499404" y="19357"/>
                    <a:pt x="2499404" y="26343"/>
                  </a:cubicBezTo>
                  <a:lnTo>
                    <a:pt x="2499404" y="641004"/>
                  </a:lnTo>
                  <a:cubicBezTo>
                    <a:pt x="2499404" y="647991"/>
                    <a:pt x="2496629" y="654691"/>
                    <a:pt x="2491688" y="659632"/>
                  </a:cubicBezTo>
                  <a:cubicBezTo>
                    <a:pt x="2486748" y="664572"/>
                    <a:pt x="2480047" y="667347"/>
                    <a:pt x="2473061" y="667347"/>
                  </a:cubicBezTo>
                  <a:lnTo>
                    <a:pt x="26343" y="667347"/>
                  </a:lnTo>
                  <a:cubicBezTo>
                    <a:pt x="19357" y="667347"/>
                    <a:pt x="12656" y="664572"/>
                    <a:pt x="7716" y="659632"/>
                  </a:cubicBezTo>
                  <a:cubicBezTo>
                    <a:pt x="2775" y="654691"/>
                    <a:pt x="0" y="647991"/>
                    <a:pt x="0" y="641004"/>
                  </a:cubicBezTo>
                  <a:lnTo>
                    <a:pt x="0" y="26343"/>
                  </a:lnTo>
                  <a:cubicBezTo>
                    <a:pt x="0" y="19357"/>
                    <a:pt x="2775" y="12656"/>
                    <a:pt x="7716" y="7716"/>
                  </a:cubicBezTo>
                  <a:cubicBezTo>
                    <a:pt x="12656" y="2775"/>
                    <a:pt x="19357" y="0"/>
                    <a:pt x="26343" y="0"/>
                  </a:cubicBezTo>
                  <a:close/>
                </a:path>
              </a:pathLst>
            </a:custGeom>
            <a:solidFill>
              <a:srgbClr val="6E9C63"/>
            </a:solidFill>
            <a:ln cap="sq">
              <a:noFill/>
              <a:prstDash val="solid"/>
              <a:miter/>
            </a:ln>
          </p:spPr>
        </p:sp>
        <p:sp>
          <p:nvSpPr>
            <p:cNvPr name="TextBox 18" id="18"/>
            <p:cNvSpPr txBox="true"/>
            <p:nvPr/>
          </p:nvSpPr>
          <p:spPr>
            <a:xfrm>
              <a:off x="0" y="-76200"/>
              <a:ext cx="2499404" cy="743547"/>
            </a:xfrm>
            <a:prstGeom prst="rect">
              <a:avLst/>
            </a:prstGeom>
          </p:spPr>
          <p:txBody>
            <a:bodyPr anchor="ctr" rtlCol="false" tIns="26519" lIns="26519" bIns="26519" rIns="26519"/>
            <a:lstStyle/>
            <a:p>
              <a:pPr algn="ctr" marL="0" indent="0" lvl="0">
                <a:lnSpc>
                  <a:spcPts val="4200"/>
                </a:lnSpc>
                <a:spcBef>
                  <a:spcPct val="0"/>
                </a:spcBef>
              </a:pPr>
              <a:r>
                <a:rPr lang="en-US" sz="3500">
                  <a:solidFill>
                    <a:srgbClr val="FFFFFF"/>
                  </a:solidFill>
                  <a:latin typeface="Times New Roman Bold"/>
                </a:rPr>
                <a:t>70 respondent for Online Survey</a:t>
              </a:r>
            </a:p>
          </p:txBody>
        </p:sp>
      </p:grpSp>
      <p:grpSp>
        <p:nvGrpSpPr>
          <p:cNvPr name="Group 19" id="19"/>
          <p:cNvGrpSpPr/>
          <p:nvPr/>
        </p:nvGrpSpPr>
        <p:grpSpPr>
          <a:xfrm rot="0">
            <a:off x="1721501" y="5143500"/>
            <a:ext cx="4702147" cy="722086"/>
            <a:chOff x="0" y="0"/>
            <a:chExt cx="2499404" cy="383821"/>
          </a:xfrm>
        </p:grpSpPr>
        <p:sp>
          <p:nvSpPr>
            <p:cNvPr name="Freeform 20" id="20"/>
            <p:cNvSpPr/>
            <p:nvPr/>
          </p:nvSpPr>
          <p:spPr>
            <a:xfrm flipH="false" flipV="false" rot="0">
              <a:off x="0" y="0"/>
              <a:ext cx="2499404" cy="383821"/>
            </a:xfrm>
            <a:custGeom>
              <a:avLst/>
              <a:gdLst/>
              <a:ahLst/>
              <a:cxnLst/>
              <a:rect r="r" b="b" t="t" l="l"/>
              <a:pathLst>
                <a:path h="383821" w="2499404">
                  <a:moveTo>
                    <a:pt x="26343" y="0"/>
                  </a:moveTo>
                  <a:lnTo>
                    <a:pt x="2473061" y="0"/>
                  </a:lnTo>
                  <a:cubicBezTo>
                    <a:pt x="2480047" y="0"/>
                    <a:pt x="2486748" y="2775"/>
                    <a:pt x="2491688" y="7716"/>
                  </a:cubicBezTo>
                  <a:cubicBezTo>
                    <a:pt x="2496629" y="12656"/>
                    <a:pt x="2499404" y="19357"/>
                    <a:pt x="2499404" y="26343"/>
                  </a:cubicBezTo>
                  <a:lnTo>
                    <a:pt x="2499404" y="357478"/>
                  </a:lnTo>
                  <a:cubicBezTo>
                    <a:pt x="2499404" y="364465"/>
                    <a:pt x="2496629" y="371165"/>
                    <a:pt x="2491688" y="376105"/>
                  </a:cubicBezTo>
                  <a:cubicBezTo>
                    <a:pt x="2486748" y="381046"/>
                    <a:pt x="2480047" y="383821"/>
                    <a:pt x="2473061" y="383821"/>
                  </a:cubicBezTo>
                  <a:lnTo>
                    <a:pt x="26343" y="383821"/>
                  </a:lnTo>
                  <a:cubicBezTo>
                    <a:pt x="19357" y="383821"/>
                    <a:pt x="12656" y="381046"/>
                    <a:pt x="7716" y="376105"/>
                  </a:cubicBezTo>
                  <a:cubicBezTo>
                    <a:pt x="2775" y="371165"/>
                    <a:pt x="0" y="364465"/>
                    <a:pt x="0" y="357478"/>
                  </a:cubicBezTo>
                  <a:lnTo>
                    <a:pt x="0" y="26343"/>
                  </a:lnTo>
                  <a:cubicBezTo>
                    <a:pt x="0" y="19357"/>
                    <a:pt x="2775" y="12656"/>
                    <a:pt x="7716" y="7716"/>
                  </a:cubicBezTo>
                  <a:cubicBezTo>
                    <a:pt x="12656" y="2775"/>
                    <a:pt x="19357" y="0"/>
                    <a:pt x="26343" y="0"/>
                  </a:cubicBezTo>
                  <a:close/>
                </a:path>
              </a:pathLst>
            </a:custGeom>
            <a:solidFill>
              <a:srgbClr val="6E9C63"/>
            </a:solidFill>
            <a:ln cap="sq">
              <a:noFill/>
              <a:prstDash val="solid"/>
              <a:miter/>
            </a:ln>
          </p:spPr>
        </p:sp>
        <p:sp>
          <p:nvSpPr>
            <p:cNvPr name="TextBox 21" id="21"/>
            <p:cNvSpPr txBox="true"/>
            <p:nvPr/>
          </p:nvSpPr>
          <p:spPr>
            <a:xfrm>
              <a:off x="0" y="-76200"/>
              <a:ext cx="2499404" cy="460021"/>
            </a:xfrm>
            <a:prstGeom prst="rect">
              <a:avLst/>
            </a:prstGeom>
          </p:spPr>
          <p:txBody>
            <a:bodyPr anchor="ctr" rtlCol="false" tIns="26519" lIns="26519" bIns="26519" rIns="26519"/>
            <a:lstStyle/>
            <a:p>
              <a:pPr algn="ctr" marL="0" indent="0" lvl="0">
                <a:lnSpc>
                  <a:spcPts val="4200"/>
                </a:lnSpc>
                <a:spcBef>
                  <a:spcPct val="0"/>
                </a:spcBef>
              </a:pPr>
              <a:r>
                <a:rPr lang="en-US" sz="3500">
                  <a:solidFill>
                    <a:srgbClr val="FFFFFF"/>
                  </a:solidFill>
                  <a:latin typeface="Times New Roman Bold"/>
                </a:rPr>
                <a:t>Convenience Sample</a:t>
              </a:r>
            </a:p>
          </p:txBody>
        </p:sp>
      </p:grpSp>
      <p:grpSp>
        <p:nvGrpSpPr>
          <p:cNvPr name="Group 22" id="22"/>
          <p:cNvGrpSpPr/>
          <p:nvPr/>
        </p:nvGrpSpPr>
        <p:grpSpPr>
          <a:xfrm rot="0">
            <a:off x="9479672" y="6849389"/>
            <a:ext cx="7660130" cy="722086"/>
            <a:chOff x="0" y="0"/>
            <a:chExt cx="4071705" cy="383821"/>
          </a:xfrm>
        </p:grpSpPr>
        <p:sp>
          <p:nvSpPr>
            <p:cNvPr name="Freeform 23" id="23"/>
            <p:cNvSpPr/>
            <p:nvPr/>
          </p:nvSpPr>
          <p:spPr>
            <a:xfrm flipH="false" flipV="false" rot="0">
              <a:off x="0" y="0"/>
              <a:ext cx="4071705" cy="383821"/>
            </a:xfrm>
            <a:custGeom>
              <a:avLst/>
              <a:gdLst/>
              <a:ahLst/>
              <a:cxnLst/>
              <a:rect r="r" b="b" t="t" l="l"/>
              <a:pathLst>
                <a:path h="383821" w="4071705">
                  <a:moveTo>
                    <a:pt x="16171" y="0"/>
                  </a:moveTo>
                  <a:lnTo>
                    <a:pt x="4055535" y="0"/>
                  </a:lnTo>
                  <a:cubicBezTo>
                    <a:pt x="4064465" y="0"/>
                    <a:pt x="4071705" y="7240"/>
                    <a:pt x="4071705" y="16171"/>
                  </a:cubicBezTo>
                  <a:lnTo>
                    <a:pt x="4071705" y="367650"/>
                  </a:lnTo>
                  <a:cubicBezTo>
                    <a:pt x="4071705" y="376581"/>
                    <a:pt x="4064465" y="383821"/>
                    <a:pt x="4055535" y="383821"/>
                  </a:cubicBezTo>
                  <a:lnTo>
                    <a:pt x="16171" y="383821"/>
                  </a:lnTo>
                  <a:cubicBezTo>
                    <a:pt x="7240" y="383821"/>
                    <a:pt x="0" y="376581"/>
                    <a:pt x="0" y="367650"/>
                  </a:cubicBezTo>
                  <a:lnTo>
                    <a:pt x="0" y="16171"/>
                  </a:lnTo>
                  <a:cubicBezTo>
                    <a:pt x="0" y="7240"/>
                    <a:pt x="7240" y="0"/>
                    <a:pt x="16171" y="0"/>
                  </a:cubicBezTo>
                  <a:close/>
                </a:path>
              </a:pathLst>
            </a:custGeom>
            <a:solidFill>
              <a:srgbClr val="6E9C63"/>
            </a:solidFill>
            <a:ln cap="sq">
              <a:noFill/>
              <a:prstDash val="solid"/>
              <a:miter/>
            </a:ln>
          </p:spPr>
        </p:sp>
        <p:sp>
          <p:nvSpPr>
            <p:cNvPr name="TextBox 24" id="24"/>
            <p:cNvSpPr txBox="true"/>
            <p:nvPr/>
          </p:nvSpPr>
          <p:spPr>
            <a:xfrm>
              <a:off x="0" y="-76200"/>
              <a:ext cx="4071705" cy="460021"/>
            </a:xfrm>
            <a:prstGeom prst="rect">
              <a:avLst/>
            </a:prstGeom>
          </p:spPr>
          <p:txBody>
            <a:bodyPr anchor="ctr" rtlCol="false" tIns="26519" lIns="26519" bIns="26519" rIns="26519"/>
            <a:lstStyle/>
            <a:p>
              <a:pPr algn="ctr" marL="0" indent="0" lvl="0">
                <a:lnSpc>
                  <a:spcPts val="4200"/>
                </a:lnSpc>
                <a:spcBef>
                  <a:spcPct val="0"/>
                </a:spcBef>
              </a:pPr>
              <a:r>
                <a:rPr lang="en-US" sz="3500">
                  <a:solidFill>
                    <a:srgbClr val="FFFFFF"/>
                  </a:solidFill>
                  <a:latin typeface="Times New Roman Bold"/>
                </a:rPr>
                <a:t>Relation to Marriage</a:t>
              </a:r>
            </a:p>
          </p:txBody>
        </p:sp>
      </p:grpSp>
      <p:sp>
        <p:nvSpPr>
          <p:cNvPr name="Freeform 25" id="25"/>
          <p:cNvSpPr/>
          <p:nvPr/>
        </p:nvSpPr>
        <p:spPr>
          <a:xfrm flipH="false" flipV="false" rot="0">
            <a:off x="314553" y="7926184"/>
            <a:ext cx="714147" cy="2360816"/>
          </a:xfrm>
          <a:custGeom>
            <a:avLst/>
            <a:gdLst/>
            <a:ahLst/>
            <a:cxnLst/>
            <a:rect r="r" b="b" t="t" l="l"/>
            <a:pathLst>
              <a:path h="2360816" w="714147">
                <a:moveTo>
                  <a:pt x="0" y="0"/>
                </a:moveTo>
                <a:lnTo>
                  <a:pt x="714147" y="0"/>
                </a:lnTo>
                <a:lnTo>
                  <a:pt x="714147" y="2360816"/>
                </a:lnTo>
                <a:lnTo>
                  <a:pt x="0" y="2360816"/>
                </a:lnTo>
                <a:lnTo>
                  <a:pt x="0" y="0"/>
                </a:lnTo>
                <a:close/>
              </a:path>
            </a:pathLst>
          </a:custGeom>
          <a:blipFill>
            <a:blip r:embed="rId4"/>
            <a:stretch>
              <a:fillRect l="0" t="0" r="0" b="0"/>
            </a:stretch>
          </a:blipFill>
        </p:spPr>
      </p:sp>
      <p:grpSp>
        <p:nvGrpSpPr>
          <p:cNvPr name="Group 26" id="26"/>
          <p:cNvGrpSpPr/>
          <p:nvPr/>
        </p:nvGrpSpPr>
        <p:grpSpPr>
          <a:xfrm rot="0">
            <a:off x="9479672" y="8276325"/>
            <a:ext cx="7660130" cy="722086"/>
            <a:chOff x="0" y="0"/>
            <a:chExt cx="4071705" cy="383821"/>
          </a:xfrm>
        </p:grpSpPr>
        <p:sp>
          <p:nvSpPr>
            <p:cNvPr name="Freeform 27" id="27"/>
            <p:cNvSpPr/>
            <p:nvPr/>
          </p:nvSpPr>
          <p:spPr>
            <a:xfrm flipH="false" flipV="false" rot="0">
              <a:off x="0" y="0"/>
              <a:ext cx="4071705" cy="383821"/>
            </a:xfrm>
            <a:custGeom>
              <a:avLst/>
              <a:gdLst/>
              <a:ahLst/>
              <a:cxnLst/>
              <a:rect r="r" b="b" t="t" l="l"/>
              <a:pathLst>
                <a:path h="383821" w="4071705">
                  <a:moveTo>
                    <a:pt x="16171" y="0"/>
                  </a:moveTo>
                  <a:lnTo>
                    <a:pt x="4055535" y="0"/>
                  </a:lnTo>
                  <a:cubicBezTo>
                    <a:pt x="4064465" y="0"/>
                    <a:pt x="4071705" y="7240"/>
                    <a:pt x="4071705" y="16171"/>
                  </a:cubicBezTo>
                  <a:lnTo>
                    <a:pt x="4071705" y="367650"/>
                  </a:lnTo>
                  <a:cubicBezTo>
                    <a:pt x="4071705" y="376581"/>
                    <a:pt x="4064465" y="383821"/>
                    <a:pt x="4055535" y="383821"/>
                  </a:cubicBezTo>
                  <a:lnTo>
                    <a:pt x="16171" y="383821"/>
                  </a:lnTo>
                  <a:cubicBezTo>
                    <a:pt x="7240" y="383821"/>
                    <a:pt x="0" y="376581"/>
                    <a:pt x="0" y="367650"/>
                  </a:cubicBezTo>
                  <a:lnTo>
                    <a:pt x="0" y="16171"/>
                  </a:lnTo>
                  <a:cubicBezTo>
                    <a:pt x="0" y="7240"/>
                    <a:pt x="7240" y="0"/>
                    <a:pt x="16171" y="0"/>
                  </a:cubicBezTo>
                  <a:close/>
                </a:path>
              </a:pathLst>
            </a:custGeom>
            <a:solidFill>
              <a:srgbClr val="6E9C63"/>
            </a:solidFill>
            <a:ln cap="sq">
              <a:noFill/>
              <a:prstDash val="solid"/>
              <a:miter/>
            </a:ln>
          </p:spPr>
        </p:sp>
        <p:sp>
          <p:nvSpPr>
            <p:cNvPr name="TextBox 28" id="28"/>
            <p:cNvSpPr txBox="true"/>
            <p:nvPr/>
          </p:nvSpPr>
          <p:spPr>
            <a:xfrm>
              <a:off x="0" y="-76200"/>
              <a:ext cx="4071705" cy="460021"/>
            </a:xfrm>
            <a:prstGeom prst="rect">
              <a:avLst/>
            </a:prstGeom>
          </p:spPr>
          <p:txBody>
            <a:bodyPr anchor="ctr" rtlCol="false" tIns="26519" lIns="26519" bIns="26519" rIns="26519"/>
            <a:lstStyle/>
            <a:p>
              <a:pPr algn="ctr" marL="0" indent="0" lvl="0">
                <a:lnSpc>
                  <a:spcPts val="4200"/>
                </a:lnSpc>
                <a:spcBef>
                  <a:spcPct val="0"/>
                </a:spcBef>
              </a:pPr>
              <a:r>
                <a:rPr lang="en-US" sz="3500">
                  <a:solidFill>
                    <a:srgbClr val="FFFFFF"/>
                  </a:solidFill>
                  <a:latin typeface="Times New Roman Bold"/>
                </a:rPr>
                <a:t>Distributing Channels</a:t>
              </a:r>
            </a:p>
          </p:txBody>
        </p:sp>
      </p:gr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67595" y="1855455"/>
            <a:ext cx="8976405" cy="6851754"/>
            <a:chOff x="0" y="0"/>
            <a:chExt cx="4188523" cy="3197129"/>
          </a:xfrm>
        </p:grpSpPr>
        <p:sp>
          <p:nvSpPr>
            <p:cNvPr name="Freeform 3" id="3"/>
            <p:cNvSpPr/>
            <p:nvPr/>
          </p:nvSpPr>
          <p:spPr>
            <a:xfrm flipH="false" flipV="false" rot="0">
              <a:off x="0" y="0"/>
              <a:ext cx="4188523" cy="3197129"/>
            </a:xfrm>
            <a:custGeom>
              <a:avLst/>
              <a:gdLst/>
              <a:ahLst/>
              <a:cxnLst/>
              <a:rect r="r" b="b" t="t" l="l"/>
              <a:pathLst>
                <a:path h="3197129" w="4188523">
                  <a:moveTo>
                    <a:pt x="17249" y="0"/>
                  </a:moveTo>
                  <a:lnTo>
                    <a:pt x="4171274" y="0"/>
                  </a:lnTo>
                  <a:cubicBezTo>
                    <a:pt x="4180800" y="0"/>
                    <a:pt x="4188523" y="7723"/>
                    <a:pt x="4188523" y="17249"/>
                  </a:cubicBezTo>
                  <a:lnTo>
                    <a:pt x="4188523" y="3179880"/>
                  </a:lnTo>
                  <a:cubicBezTo>
                    <a:pt x="4188523" y="3189407"/>
                    <a:pt x="4180800" y="3197129"/>
                    <a:pt x="4171274" y="3197129"/>
                  </a:cubicBezTo>
                  <a:lnTo>
                    <a:pt x="17249" y="3197129"/>
                  </a:lnTo>
                  <a:cubicBezTo>
                    <a:pt x="7723" y="3197129"/>
                    <a:pt x="0" y="3189407"/>
                    <a:pt x="0" y="3179880"/>
                  </a:cubicBezTo>
                  <a:lnTo>
                    <a:pt x="0" y="17249"/>
                  </a:lnTo>
                  <a:cubicBezTo>
                    <a:pt x="0" y="7723"/>
                    <a:pt x="7723" y="0"/>
                    <a:pt x="17249" y="0"/>
                  </a:cubicBezTo>
                  <a:close/>
                </a:path>
              </a:pathLst>
            </a:custGeom>
            <a:solidFill>
              <a:srgbClr val="405E4B"/>
            </a:solidFill>
            <a:ln w="47625" cap="sq">
              <a:solidFill>
                <a:srgbClr val="FFFFFF"/>
              </a:solidFill>
              <a:prstDash val="solid"/>
              <a:miter/>
            </a:ln>
          </p:spPr>
        </p:sp>
        <p:sp>
          <p:nvSpPr>
            <p:cNvPr name="TextBox 4" id="4"/>
            <p:cNvSpPr txBox="true"/>
            <p:nvPr/>
          </p:nvSpPr>
          <p:spPr>
            <a:xfrm>
              <a:off x="0" y="-133350"/>
              <a:ext cx="4188523" cy="3330479"/>
            </a:xfrm>
            <a:prstGeom prst="rect">
              <a:avLst/>
            </a:prstGeom>
          </p:spPr>
          <p:txBody>
            <a:bodyPr anchor="ctr" rtlCol="false" tIns="39016" lIns="39016" bIns="39016" rIns="39016"/>
            <a:lstStyle/>
            <a:p>
              <a:pPr algn="ctr">
                <a:lnSpc>
                  <a:spcPts val="4984"/>
                </a:lnSpc>
              </a:pPr>
            </a:p>
          </p:txBody>
        </p:sp>
      </p:grpSp>
      <p:grpSp>
        <p:nvGrpSpPr>
          <p:cNvPr name="Group 5" id="5"/>
          <p:cNvGrpSpPr/>
          <p:nvPr/>
        </p:nvGrpSpPr>
        <p:grpSpPr>
          <a:xfrm rot="0">
            <a:off x="9250060" y="1855455"/>
            <a:ext cx="8976405" cy="6851754"/>
            <a:chOff x="0" y="0"/>
            <a:chExt cx="4188523" cy="3197129"/>
          </a:xfrm>
        </p:grpSpPr>
        <p:sp>
          <p:nvSpPr>
            <p:cNvPr name="Freeform 6" id="6"/>
            <p:cNvSpPr/>
            <p:nvPr/>
          </p:nvSpPr>
          <p:spPr>
            <a:xfrm flipH="false" flipV="false" rot="0">
              <a:off x="0" y="0"/>
              <a:ext cx="4188523" cy="3197129"/>
            </a:xfrm>
            <a:custGeom>
              <a:avLst/>
              <a:gdLst/>
              <a:ahLst/>
              <a:cxnLst/>
              <a:rect r="r" b="b" t="t" l="l"/>
              <a:pathLst>
                <a:path h="3197129" w="4188523">
                  <a:moveTo>
                    <a:pt x="17249" y="0"/>
                  </a:moveTo>
                  <a:lnTo>
                    <a:pt x="4171274" y="0"/>
                  </a:lnTo>
                  <a:cubicBezTo>
                    <a:pt x="4180800" y="0"/>
                    <a:pt x="4188523" y="7723"/>
                    <a:pt x="4188523" y="17249"/>
                  </a:cubicBezTo>
                  <a:lnTo>
                    <a:pt x="4188523" y="3179880"/>
                  </a:lnTo>
                  <a:cubicBezTo>
                    <a:pt x="4188523" y="3189407"/>
                    <a:pt x="4180800" y="3197129"/>
                    <a:pt x="4171274" y="3197129"/>
                  </a:cubicBezTo>
                  <a:lnTo>
                    <a:pt x="17249" y="3197129"/>
                  </a:lnTo>
                  <a:cubicBezTo>
                    <a:pt x="7723" y="3197129"/>
                    <a:pt x="0" y="3189407"/>
                    <a:pt x="0" y="3179880"/>
                  </a:cubicBezTo>
                  <a:lnTo>
                    <a:pt x="0" y="17249"/>
                  </a:lnTo>
                  <a:cubicBezTo>
                    <a:pt x="0" y="7723"/>
                    <a:pt x="7723" y="0"/>
                    <a:pt x="17249" y="0"/>
                  </a:cubicBezTo>
                  <a:close/>
                </a:path>
              </a:pathLst>
            </a:custGeom>
            <a:solidFill>
              <a:srgbClr val="405E4B"/>
            </a:solidFill>
            <a:ln w="47625" cap="sq">
              <a:solidFill>
                <a:srgbClr val="FFFFFF"/>
              </a:solidFill>
              <a:prstDash val="solid"/>
              <a:miter/>
            </a:ln>
          </p:spPr>
        </p:sp>
        <p:sp>
          <p:nvSpPr>
            <p:cNvPr name="TextBox 7" id="7"/>
            <p:cNvSpPr txBox="true"/>
            <p:nvPr/>
          </p:nvSpPr>
          <p:spPr>
            <a:xfrm>
              <a:off x="0" y="-133350"/>
              <a:ext cx="4188523" cy="3330479"/>
            </a:xfrm>
            <a:prstGeom prst="rect">
              <a:avLst/>
            </a:prstGeom>
          </p:spPr>
          <p:txBody>
            <a:bodyPr anchor="ctr" rtlCol="false" tIns="39016" lIns="39016" bIns="39016" rIns="39016"/>
            <a:lstStyle/>
            <a:p>
              <a:pPr algn="ctr">
                <a:lnSpc>
                  <a:spcPts val="4984"/>
                </a:lnSpc>
              </a:pPr>
            </a:p>
          </p:txBody>
        </p:sp>
      </p:grpSp>
      <p:sp>
        <p:nvSpPr>
          <p:cNvPr name="Freeform 8" id="8"/>
          <p:cNvSpPr/>
          <p:nvPr/>
        </p:nvSpPr>
        <p:spPr>
          <a:xfrm flipH="false" flipV="false" rot="0">
            <a:off x="-467871" y="8327053"/>
            <a:ext cx="2658048" cy="2415501"/>
          </a:xfrm>
          <a:custGeom>
            <a:avLst/>
            <a:gdLst/>
            <a:ahLst/>
            <a:cxnLst/>
            <a:rect r="r" b="b" t="t" l="l"/>
            <a:pathLst>
              <a:path h="2415501" w="2658048">
                <a:moveTo>
                  <a:pt x="0" y="0"/>
                </a:moveTo>
                <a:lnTo>
                  <a:pt x="2658048" y="0"/>
                </a:lnTo>
                <a:lnTo>
                  <a:pt x="2658048" y="2415501"/>
                </a:lnTo>
                <a:lnTo>
                  <a:pt x="0" y="2415501"/>
                </a:lnTo>
                <a:lnTo>
                  <a:pt x="0" y="0"/>
                </a:lnTo>
                <a:close/>
              </a:path>
            </a:pathLst>
          </a:custGeom>
          <a:blipFill>
            <a:blip r:embed="rId2"/>
            <a:stretch>
              <a:fillRect l="0" t="0" r="0" b="0"/>
            </a:stretch>
          </a:blipFill>
        </p:spPr>
      </p:sp>
      <p:grpSp>
        <p:nvGrpSpPr>
          <p:cNvPr name="Group 9" id="9"/>
          <p:cNvGrpSpPr/>
          <p:nvPr/>
        </p:nvGrpSpPr>
        <p:grpSpPr>
          <a:xfrm rot="0">
            <a:off x="86915" y="176499"/>
            <a:ext cx="8807996" cy="1059831"/>
            <a:chOff x="0" y="0"/>
            <a:chExt cx="2319801" cy="279133"/>
          </a:xfrm>
        </p:grpSpPr>
        <p:sp>
          <p:nvSpPr>
            <p:cNvPr name="Freeform 10" id="10"/>
            <p:cNvSpPr/>
            <p:nvPr/>
          </p:nvSpPr>
          <p:spPr>
            <a:xfrm flipH="false" flipV="false" rot="0">
              <a:off x="0" y="0"/>
              <a:ext cx="2319801" cy="279133"/>
            </a:xfrm>
            <a:custGeom>
              <a:avLst/>
              <a:gdLst/>
              <a:ahLst/>
              <a:cxnLst/>
              <a:rect r="r" b="b" t="t" l="l"/>
              <a:pathLst>
                <a:path h="279133" w="2319801">
                  <a:moveTo>
                    <a:pt x="0" y="0"/>
                  </a:moveTo>
                  <a:lnTo>
                    <a:pt x="2319801" y="0"/>
                  </a:lnTo>
                  <a:lnTo>
                    <a:pt x="2319801" y="279133"/>
                  </a:lnTo>
                  <a:lnTo>
                    <a:pt x="0" y="279133"/>
                  </a:lnTo>
                  <a:close/>
                </a:path>
              </a:pathLst>
            </a:custGeom>
            <a:solidFill>
              <a:srgbClr val="405E4B"/>
            </a:solidFill>
          </p:spPr>
        </p:sp>
        <p:sp>
          <p:nvSpPr>
            <p:cNvPr name="TextBox 11" id="11"/>
            <p:cNvSpPr txBox="true"/>
            <p:nvPr/>
          </p:nvSpPr>
          <p:spPr>
            <a:xfrm>
              <a:off x="0" y="-104775"/>
              <a:ext cx="2319801" cy="383908"/>
            </a:xfrm>
            <a:prstGeom prst="rect">
              <a:avLst/>
            </a:prstGeom>
          </p:spPr>
          <p:txBody>
            <a:bodyPr anchor="ctr" rtlCol="false" tIns="50800" lIns="50800" bIns="50800" rIns="50800"/>
            <a:lstStyle/>
            <a:p>
              <a:pPr algn="ctr">
                <a:lnSpc>
                  <a:spcPts val="3640"/>
                </a:lnSpc>
              </a:pPr>
            </a:p>
          </p:txBody>
        </p:sp>
      </p:grpSp>
      <p:sp>
        <p:nvSpPr>
          <p:cNvPr name="TextBox 12" id="12"/>
          <p:cNvSpPr txBox="true"/>
          <p:nvPr/>
        </p:nvSpPr>
        <p:spPr>
          <a:xfrm rot="0">
            <a:off x="861153" y="5262282"/>
            <a:ext cx="7653692" cy="2076450"/>
          </a:xfrm>
          <a:prstGeom prst="rect">
            <a:avLst/>
          </a:prstGeom>
        </p:spPr>
        <p:txBody>
          <a:bodyPr anchor="t" rtlCol="false" tIns="0" lIns="0" bIns="0" rIns="0">
            <a:spAutoFit/>
          </a:bodyPr>
          <a:lstStyle/>
          <a:p>
            <a:pPr algn="just">
              <a:lnSpc>
                <a:spcPts val="3150"/>
              </a:lnSpc>
            </a:pPr>
            <a:r>
              <a:rPr lang="en-US" sz="3000">
                <a:solidFill>
                  <a:srgbClr val="FFFFFF"/>
                </a:solidFill>
                <a:latin typeface="Times New Roman"/>
              </a:rPr>
              <a:t>H1: Personalized Wedding Planning</a:t>
            </a:r>
          </a:p>
          <a:p>
            <a:pPr algn="just">
              <a:lnSpc>
                <a:spcPts val="3150"/>
              </a:lnSpc>
            </a:pPr>
            <a:r>
              <a:rPr lang="en-US" sz="3000">
                <a:solidFill>
                  <a:srgbClr val="FFFFFF"/>
                </a:solidFill>
                <a:latin typeface="Times New Roman"/>
              </a:rPr>
              <a:t>H2: Customized Wedding Invitations</a:t>
            </a:r>
          </a:p>
          <a:p>
            <a:pPr algn="just">
              <a:lnSpc>
                <a:spcPts val="3150"/>
              </a:lnSpc>
            </a:pPr>
            <a:r>
              <a:rPr lang="en-US" sz="3000">
                <a:solidFill>
                  <a:srgbClr val="FFFFFF"/>
                </a:solidFill>
                <a:latin typeface="Times New Roman"/>
              </a:rPr>
              <a:t>H3: Virtual Reality Wedding Planning</a:t>
            </a:r>
          </a:p>
          <a:p>
            <a:pPr algn="just">
              <a:lnSpc>
                <a:spcPts val="3150"/>
              </a:lnSpc>
            </a:pPr>
            <a:r>
              <a:rPr lang="en-US" sz="3000">
                <a:solidFill>
                  <a:srgbClr val="FFFFFF"/>
                </a:solidFill>
                <a:latin typeface="Times New Roman"/>
              </a:rPr>
              <a:t>H4: Intelligent Wedding Photography </a:t>
            </a:r>
          </a:p>
          <a:p>
            <a:pPr algn="just">
              <a:lnSpc>
                <a:spcPts val="3150"/>
              </a:lnSpc>
            </a:pPr>
          </a:p>
        </p:txBody>
      </p:sp>
      <p:sp>
        <p:nvSpPr>
          <p:cNvPr name="TextBox 13" id="13"/>
          <p:cNvSpPr txBox="true"/>
          <p:nvPr/>
        </p:nvSpPr>
        <p:spPr>
          <a:xfrm rot="0">
            <a:off x="2984082" y="2168777"/>
            <a:ext cx="3230320" cy="714375"/>
          </a:xfrm>
          <a:prstGeom prst="rect">
            <a:avLst/>
          </a:prstGeom>
        </p:spPr>
        <p:txBody>
          <a:bodyPr anchor="t" rtlCol="false" tIns="0" lIns="0" bIns="0" rIns="0">
            <a:spAutoFit/>
          </a:bodyPr>
          <a:lstStyle/>
          <a:p>
            <a:pPr algn="ctr">
              <a:lnSpc>
                <a:spcPts val="4725"/>
              </a:lnSpc>
            </a:pPr>
            <a:r>
              <a:rPr lang="en-US" sz="4500">
                <a:solidFill>
                  <a:srgbClr val="FFFFFF"/>
                </a:solidFill>
                <a:latin typeface="Times New Roman"/>
                <a:ea typeface="Times New Roman"/>
              </a:rPr>
              <a:t>Hypoth﻿eses</a:t>
            </a:r>
          </a:p>
        </p:txBody>
      </p:sp>
      <p:sp>
        <p:nvSpPr>
          <p:cNvPr name="TextBox 14" id="14"/>
          <p:cNvSpPr txBox="true"/>
          <p:nvPr/>
        </p:nvSpPr>
        <p:spPr>
          <a:xfrm rot="0">
            <a:off x="429447" y="2264980"/>
            <a:ext cx="599253" cy="531495"/>
          </a:xfrm>
          <a:prstGeom prst="rect">
            <a:avLst/>
          </a:prstGeom>
        </p:spPr>
        <p:txBody>
          <a:bodyPr anchor="t" rtlCol="false" tIns="0" lIns="0" bIns="0" rIns="0">
            <a:spAutoFit/>
          </a:bodyPr>
          <a:lstStyle/>
          <a:p>
            <a:pPr algn="ctr">
              <a:lnSpc>
                <a:spcPts val="3569"/>
              </a:lnSpc>
            </a:pPr>
            <a:r>
              <a:rPr lang="en-US" sz="3399">
                <a:solidFill>
                  <a:srgbClr val="FFFFFF"/>
                </a:solidFill>
                <a:latin typeface="Times New Roman Bold"/>
              </a:rPr>
              <a:t>01</a:t>
            </a:r>
          </a:p>
        </p:txBody>
      </p:sp>
      <p:sp>
        <p:nvSpPr>
          <p:cNvPr name="TextBox 15" id="15"/>
          <p:cNvSpPr txBox="true"/>
          <p:nvPr/>
        </p:nvSpPr>
        <p:spPr>
          <a:xfrm rot="0">
            <a:off x="250702" y="357187"/>
            <a:ext cx="8480422" cy="1314450"/>
          </a:xfrm>
          <a:prstGeom prst="rect">
            <a:avLst/>
          </a:prstGeom>
        </p:spPr>
        <p:txBody>
          <a:bodyPr anchor="t" rtlCol="false" tIns="0" lIns="0" bIns="0" rIns="0">
            <a:spAutoFit/>
          </a:bodyPr>
          <a:lstStyle/>
          <a:p>
            <a:pPr algn="just">
              <a:lnSpc>
                <a:spcPts val="4725"/>
              </a:lnSpc>
            </a:pPr>
            <a:r>
              <a:rPr lang="en-US" sz="4500">
                <a:solidFill>
                  <a:srgbClr val="FFFFFF"/>
                </a:solidFill>
                <a:latin typeface="Times New Roman Bold"/>
              </a:rPr>
              <a:t>Plan For Data Anaiysis</a:t>
            </a:r>
          </a:p>
          <a:p>
            <a:pPr algn="just">
              <a:lnSpc>
                <a:spcPts val="4725"/>
              </a:lnSpc>
            </a:pPr>
          </a:p>
        </p:txBody>
      </p:sp>
      <p:sp>
        <p:nvSpPr>
          <p:cNvPr name="TextBox 16" id="16"/>
          <p:cNvSpPr txBox="true"/>
          <p:nvPr/>
        </p:nvSpPr>
        <p:spPr>
          <a:xfrm rot="0">
            <a:off x="12123102" y="2168777"/>
            <a:ext cx="3230320" cy="714375"/>
          </a:xfrm>
          <a:prstGeom prst="rect">
            <a:avLst/>
          </a:prstGeom>
        </p:spPr>
        <p:txBody>
          <a:bodyPr anchor="t" rtlCol="false" tIns="0" lIns="0" bIns="0" rIns="0">
            <a:spAutoFit/>
          </a:bodyPr>
          <a:lstStyle/>
          <a:p>
            <a:pPr algn="ctr">
              <a:lnSpc>
                <a:spcPts val="4725"/>
              </a:lnSpc>
            </a:pPr>
            <a:r>
              <a:rPr lang="en-US" sz="4500">
                <a:solidFill>
                  <a:srgbClr val="FFFFFF"/>
                </a:solidFill>
                <a:latin typeface="Times New Roman"/>
              </a:rPr>
              <a:t>Dataset</a:t>
            </a:r>
          </a:p>
        </p:txBody>
      </p:sp>
      <p:sp>
        <p:nvSpPr>
          <p:cNvPr name="TextBox 17" id="17"/>
          <p:cNvSpPr txBox="true"/>
          <p:nvPr/>
        </p:nvSpPr>
        <p:spPr>
          <a:xfrm rot="0">
            <a:off x="9557118" y="2264980"/>
            <a:ext cx="599253" cy="531495"/>
          </a:xfrm>
          <a:prstGeom prst="rect">
            <a:avLst/>
          </a:prstGeom>
        </p:spPr>
        <p:txBody>
          <a:bodyPr anchor="t" rtlCol="false" tIns="0" lIns="0" bIns="0" rIns="0">
            <a:spAutoFit/>
          </a:bodyPr>
          <a:lstStyle/>
          <a:p>
            <a:pPr algn="ctr">
              <a:lnSpc>
                <a:spcPts val="3569"/>
              </a:lnSpc>
            </a:pPr>
            <a:r>
              <a:rPr lang="en-US" sz="3399">
                <a:solidFill>
                  <a:srgbClr val="FFFFFF"/>
                </a:solidFill>
                <a:latin typeface="Times New Roman Bold"/>
              </a:rPr>
              <a:t>02</a:t>
            </a:r>
          </a:p>
        </p:txBody>
      </p:sp>
      <p:sp>
        <p:nvSpPr>
          <p:cNvPr name="TextBox 18" id="18"/>
          <p:cNvSpPr txBox="true"/>
          <p:nvPr/>
        </p:nvSpPr>
        <p:spPr>
          <a:xfrm rot="0">
            <a:off x="10158539" y="3245276"/>
            <a:ext cx="7582746" cy="4476750"/>
          </a:xfrm>
          <a:prstGeom prst="rect">
            <a:avLst/>
          </a:prstGeom>
        </p:spPr>
        <p:txBody>
          <a:bodyPr anchor="t" rtlCol="false" tIns="0" lIns="0" bIns="0" rIns="0">
            <a:spAutoFit/>
          </a:bodyPr>
          <a:lstStyle/>
          <a:p>
            <a:pPr algn="l">
              <a:lnSpc>
                <a:spcPts val="3150"/>
              </a:lnSpc>
            </a:pPr>
            <a:r>
              <a:rPr lang="en-US" sz="3000">
                <a:solidFill>
                  <a:srgbClr val="FFFFFF"/>
                </a:solidFill>
                <a:latin typeface="Times New Roman"/>
              </a:rPr>
              <a:t>This analysis utilizes a survey dataset collected to explore adult perspectives on the role of Artificial Intelligence (AI) in wedding planning. </a:t>
            </a:r>
          </a:p>
          <a:p>
            <a:pPr algn="l">
              <a:lnSpc>
                <a:spcPts val="3150"/>
              </a:lnSpc>
            </a:pPr>
          </a:p>
          <a:p>
            <a:pPr algn="l">
              <a:lnSpc>
                <a:spcPts val="3150"/>
              </a:lnSpc>
            </a:pPr>
            <a:r>
              <a:rPr lang="en-US" sz="3000">
                <a:solidFill>
                  <a:srgbClr val="FFFFFF"/>
                </a:solidFill>
                <a:latin typeface="Times New Roman"/>
              </a:rPr>
              <a:t>The data represents the responses of a sample population of adults regarding their experiences with online wedding planning tools and their attitudes towards AI integration in various aspects of the wedding planning process.</a:t>
            </a:r>
          </a:p>
        </p:txBody>
      </p:sp>
      <p:sp>
        <p:nvSpPr>
          <p:cNvPr name="TextBox 19" id="19"/>
          <p:cNvSpPr txBox="true"/>
          <p:nvPr/>
        </p:nvSpPr>
        <p:spPr>
          <a:xfrm rot="0">
            <a:off x="861153" y="3245276"/>
            <a:ext cx="7653692" cy="1276350"/>
          </a:xfrm>
          <a:prstGeom prst="rect">
            <a:avLst/>
          </a:prstGeom>
        </p:spPr>
        <p:txBody>
          <a:bodyPr anchor="t" rtlCol="false" tIns="0" lIns="0" bIns="0" rIns="0">
            <a:spAutoFit/>
          </a:bodyPr>
          <a:lstStyle/>
          <a:p>
            <a:pPr algn="just">
              <a:lnSpc>
                <a:spcPts val="3150"/>
              </a:lnSpc>
            </a:pPr>
            <a:r>
              <a:rPr lang="en-US" sz="3000">
                <a:solidFill>
                  <a:srgbClr val="FFFFFF"/>
                </a:solidFill>
                <a:latin typeface="Times New Roman"/>
              </a:rPr>
              <a:t>General research topic consist of the regarding to four hypotheses and which ones are indicated as below;</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346079" y="680093"/>
            <a:ext cx="614117" cy="771351"/>
            <a:chOff x="0" y="0"/>
            <a:chExt cx="286556" cy="359924"/>
          </a:xfrm>
        </p:grpSpPr>
        <p:sp>
          <p:nvSpPr>
            <p:cNvPr name="Freeform 3" id="3"/>
            <p:cNvSpPr/>
            <p:nvPr/>
          </p:nvSpPr>
          <p:spPr>
            <a:xfrm flipH="false" flipV="false" rot="0">
              <a:off x="0" y="0"/>
              <a:ext cx="286556" cy="359924"/>
            </a:xfrm>
            <a:custGeom>
              <a:avLst/>
              <a:gdLst/>
              <a:ahLst/>
              <a:cxnLst/>
              <a:rect r="r" b="b" t="t" l="l"/>
              <a:pathLst>
                <a:path h="359924" w="286556">
                  <a:moveTo>
                    <a:pt x="143278" y="0"/>
                  </a:moveTo>
                  <a:lnTo>
                    <a:pt x="143278" y="0"/>
                  </a:lnTo>
                  <a:cubicBezTo>
                    <a:pt x="222408" y="0"/>
                    <a:pt x="286556" y="64148"/>
                    <a:pt x="286556" y="143278"/>
                  </a:cubicBezTo>
                  <a:lnTo>
                    <a:pt x="286556" y="216645"/>
                  </a:lnTo>
                  <a:cubicBezTo>
                    <a:pt x="286556" y="295776"/>
                    <a:pt x="222408" y="359924"/>
                    <a:pt x="143278" y="359924"/>
                  </a:cubicBezTo>
                  <a:lnTo>
                    <a:pt x="143278" y="359924"/>
                  </a:lnTo>
                  <a:cubicBezTo>
                    <a:pt x="64148" y="359924"/>
                    <a:pt x="0" y="295776"/>
                    <a:pt x="0" y="216645"/>
                  </a:cubicBezTo>
                  <a:lnTo>
                    <a:pt x="0" y="143278"/>
                  </a:lnTo>
                  <a:cubicBezTo>
                    <a:pt x="0" y="64148"/>
                    <a:pt x="64148" y="0"/>
                    <a:pt x="143278" y="0"/>
                  </a:cubicBezTo>
                  <a:close/>
                </a:path>
              </a:pathLst>
            </a:custGeom>
            <a:solidFill>
              <a:srgbClr val="FFFFFF"/>
            </a:solidFill>
          </p:spPr>
        </p:sp>
        <p:sp>
          <p:nvSpPr>
            <p:cNvPr name="TextBox 4" id="4"/>
            <p:cNvSpPr txBox="true"/>
            <p:nvPr/>
          </p:nvSpPr>
          <p:spPr>
            <a:xfrm>
              <a:off x="0" y="-133350"/>
              <a:ext cx="286556" cy="493274"/>
            </a:xfrm>
            <a:prstGeom prst="rect">
              <a:avLst/>
            </a:prstGeom>
          </p:spPr>
          <p:txBody>
            <a:bodyPr anchor="ctr" rtlCol="false" tIns="39016" lIns="39016" bIns="39016" rIns="39016"/>
            <a:lstStyle/>
            <a:p>
              <a:pPr algn="ctr">
                <a:lnSpc>
                  <a:spcPts val="4984"/>
                </a:lnSpc>
              </a:pPr>
            </a:p>
          </p:txBody>
        </p:sp>
      </p:grpSp>
      <p:grpSp>
        <p:nvGrpSpPr>
          <p:cNvPr name="Group 5" id="5"/>
          <p:cNvGrpSpPr/>
          <p:nvPr/>
        </p:nvGrpSpPr>
        <p:grpSpPr>
          <a:xfrm rot="0">
            <a:off x="1028700" y="1803236"/>
            <a:ext cx="16230600" cy="8293826"/>
            <a:chOff x="0" y="0"/>
            <a:chExt cx="7573437" cy="3870021"/>
          </a:xfrm>
        </p:grpSpPr>
        <p:sp>
          <p:nvSpPr>
            <p:cNvPr name="Freeform 6" id="6"/>
            <p:cNvSpPr/>
            <p:nvPr/>
          </p:nvSpPr>
          <p:spPr>
            <a:xfrm flipH="false" flipV="false" rot="0">
              <a:off x="0" y="0"/>
              <a:ext cx="7573437" cy="3870021"/>
            </a:xfrm>
            <a:custGeom>
              <a:avLst/>
              <a:gdLst/>
              <a:ahLst/>
              <a:cxnLst/>
              <a:rect r="r" b="b" t="t" l="l"/>
              <a:pathLst>
                <a:path h="3870021" w="7573437">
                  <a:moveTo>
                    <a:pt x="9540" y="0"/>
                  </a:moveTo>
                  <a:lnTo>
                    <a:pt x="7563897" y="0"/>
                  </a:lnTo>
                  <a:cubicBezTo>
                    <a:pt x="7569166" y="0"/>
                    <a:pt x="7573437" y="4271"/>
                    <a:pt x="7573437" y="9540"/>
                  </a:cubicBezTo>
                  <a:lnTo>
                    <a:pt x="7573437" y="3860481"/>
                  </a:lnTo>
                  <a:cubicBezTo>
                    <a:pt x="7573437" y="3865750"/>
                    <a:pt x="7569166" y="3870021"/>
                    <a:pt x="7563897" y="3870021"/>
                  </a:cubicBezTo>
                  <a:lnTo>
                    <a:pt x="9540" y="3870021"/>
                  </a:lnTo>
                  <a:cubicBezTo>
                    <a:pt x="4271" y="3870021"/>
                    <a:pt x="0" y="3865750"/>
                    <a:pt x="0" y="3860481"/>
                  </a:cubicBezTo>
                  <a:lnTo>
                    <a:pt x="0" y="9540"/>
                  </a:lnTo>
                  <a:cubicBezTo>
                    <a:pt x="0" y="4271"/>
                    <a:pt x="4271" y="0"/>
                    <a:pt x="9540" y="0"/>
                  </a:cubicBezTo>
                  <a:close/>
                </a:path>
              </a:pathLst>
            </a:custGeom>
            <a:solidFill>
              <a:srgbClr val="405E4B"/>
            </a:solidFill>
            <a:ln w="47625" cap="sq">
              <a:solidFill>
                <a:srgbClr val="FFFFFF"/>
              </a:solidFill>
              <a:prstDash val="solid"/>
              <a:miter/>
            </a:ln>
          </p:spPr>
        </p:sp>
        <p:sp>
          <p:nvSpPr>
            <p:cNvPr name="TextBox 7" id="7"/>
            <p:cNvSpPr txBox="true"/>
            <p:nvPr/>
          </p:nvSpPr>
          <p:spPr>
            <a:xfrm>
              <a:off x="0" y="-133350"/>
              <a:ext cx="7573437" cy="4003371"/>
            </a:xfrm>
            <a:prstGeom prst="rect">
              <a:avLst/>
            </a:prstGeom>
          </p:spPr>
          <p:txBody>
            <a:bodyPr anchor="ctr" rtlCol="false" tIns="39016" lIns="39016" bIns="39016" rIns="39016"/>
            <a:lstStyle/>
            <a:p>
              <a:pPr algn="ctr">
                <a:lnSpc>
                  <a:spcPts val="4984"/>
                </a:lnSpc>
              </a:pPr>
            </a:p>
          </p:txBody>
        </p:sp>
      </p:grpSp>
      <p:sp>
        <p:nvSpPr>
          <p:cNvPr name="TextBox 8" id="8"/>
          <p:cNvSpPr txBox="true"/>
          <p:nvPr/>
        </p:nvSpPr>
        <p:spPr>
          <a:xfrm rot="0">
            <a:off x="1960197" y="3392173"/>
            <a:ext cx="14734750" cy="7677150"/>
          </a:xfrm>
          <a:prstGeom prst="rect">
            <a:avLst/>
          </a:prstGeom>
        </p:spPr>
        <p:txBody>
          <a:bodyPr anchor="t" rtlCol="false" tIns="0" lIns="0" bIns="0" rIns="0">
            <a:spAutoFit/>
          </a:bodyPr>
          <a:lstStyle/>
          <a:p>
            <a:pPr algn="l">
              <a:lnSpc>
                <a:spcPts val="3150"/>
              </a:lnSpc>
            </a:pPr>
            <a:r>
              <a:rPr lang="en-US" sz="3000">
                <a:solidFill>
                  <a:srgbClr val="FFFFFF"/>
                </a:solidFill>
                <a:latin typeface="Times New Roman Bold"/>
              </a:rPr>
              <a:t>Exposure Variables:</a:t>
            </a:r>
            <a:r>
              <a:rPr lang="en-US" sz="3000">
                <a:solidFill>
                  <a:srgbClr val="FFFFFF"/>
                </a:solidFill>
                <a:latin typeface="Times New Roman"/>
              </a:rPr>
              <a:t> Ever Used Zola or Similar Platform (H1): This binary variable (Yes/No) indicates whether the participant has prior experience with online wedding planning platforms.</a:t>
            </a:r>
          </a:p>
          <a:p>
            <a:pPr algn="l">
              <a:lnSpc>
                <a:spcPts val="3150"/>
              </a:lnSpc>
            </a:pPr>
          </a:p>
          <a:p>
            <a:pPr algn="l">
              <a:lnSpc>
                <a:spcPts val="3150"/>
              </a:lnSpc>
            </a:pPr>
            <a:r>
              <a:rPr lang="en-US" sz="3000">
                <a:solidFill>
                  <a:srgbClr val="FFFFFF"/>
                </a:solidFill>
                <a:latin typeface="Times New Roman Bold"/>
              </a:rPr>
              <a:t>Main Outcome Variables: </a:t>
            </a:r>
            <a:r>
              <a:rPr lang="en-US" sz="3000">
                <a:solidFill>
                  <a:srgbClr val="FFFFFF"/>
                </a:solidFill>
                <a:latin typeface="Times New Roman"/>
              </a:rPr>
              <a:t>This analysis focuses on several key outcome variables that shed light on adult perspectives on AI in wedding planning. These variables capture participants' attitudes, beliefs, and intentions regarding AI's role in various aspects of the planning process;</a:t>
            </a:r>
          </a:p>
          <a:p>
            <a:pPr algn="l">
              <a:lnSpc>
                <a:spcPts val="3150"/>
              </a:lnSpc>
            </a:pPr>
          </a:p>
          <a:p>
            <a:pPr algn="l">
              <a:lnSpc>
                <a:spcPts val="3150"/>
              </a:lnSpc>
            </a:pPr>
            <a:r>
              <a:rPr lang="en-US" sz="3000">
                <a:solidFill>
                  <a:srgbClr val="FFFFFF"/>
                </a:solidFill>
                <a:latin typeface="Times New Roman"/>
              </a:rPr>
              <a:t>Attitudes towards Online Platforms and AI Integration </a:t>
            </a:r>
          </a:p>
          <a:p>
            <a:pPr algn="l">
              <a:lnSpc>
                <a:spcPts val="3150"/>
              </a:lnSpc>
            </a:pPr>
            <a:r>
              <a:rPr lang="en-US" sz="3000">
                <a:solidFill>
                  <a:srgbClr val="FFFFFF"/>
                </a:solidFill>
                <a:latin typeface="Times New Roman"/>
              </a:rPr>
              <a:t>Beliefs about AI Personalization and Planning </a:t>
            </a:r>
          </a:p>
          <a:p>
            <a:pPr algn="l">
              <a:lnSpc>
                <a:spcPts val="3150"/>
              </a:lnSpc>
            </a:pPr>
            <a:r>
              <a:rPr lang="en-US" sz="3000">
                <a:solidFill>
                  <a:srgbClr val="FFFFFF"/>
                </a:solidFill>
                <a:latin typeface="Times New Roman"/>
              </a:rPr>
              <a:t>Perceptions of AI for Wedding Day Tasks </a:t>
            </a:r>
          </a:p>
          <a:p>
            <a:pPr algn="l">
              <a:lnSpc>
                <a:spcPts val="3150"/>
              </a:lnSpc>
            </a:pPr>
            <a:r>
              <a:rPr lang="en-US" sz="3000">
                <a:solidFill>
                  <a:srgbClr val="FFFFFF"/>
                </a:solidFill>
                <a:latin typeface="Times New Roman"/>
              </a:rPr>
              <a:t>Openness to AI-Powered Photography</a:t>
            </a:r>
          </a:p>
          <a:p>
            <a:pPr algn="l">
              <a:lnSpc>
                <a:spcPts val="3150"/>
              </a:lnSpc>
            </a:pPr>
          </a:p>
          <a:p>
            <a:pPr algn="l">
              <a:lnSpc>
                <a:spcPts val="3150"/>
              </a:lnSpc>
            </a:pPr>
            <a:r>
              <a:rPr lang="en-US" sz="3000">
                <a:solidFill>
                  <a:srgbClr val="FFFFFF"/>
                </a:solidFill>
                <a:latin typeface="Times New Roman Bold"/>
              </a:rPr>
              <a:t>Stratifying Variables: </a:t>
            </a:r>
            <a:r>
              <a:rPr lang="en-US" sz="3000">
                <a:solidFill>
                  <a:srgbClr val="FFFFFF"/>
                </a:solidFill>
                <a:latin typeface="Times New Roman"/>
              </a:rPr>
              <a:t>Age, Gender,Marital Status.</a:t>
            </a:r>
          </a:p>
          <a:p>
            <a:pPr algn="l">
              <a:lnSpc>
                <a:spcPts val="3150"/>
              </a:lnSpc>
            </a:pPr>
          </a:p>
          <a:p>
            <a:pPr algn="l">
              <a:lnSpc>
                <a:spcPts val="3150"/>
              </a:lnSpc>
            </a:pPr>
          </a:p>
          <a:p>
            <a:pPr algn="l">
              <a:lnSpc>
                <a:spcPts val="3150"/>
              </a:lnSpc>
            </a:pPr>
          </a:p>
          <a:p>
            <a:pPr algn="l">
              <a:lnSpc>
                <a:spcPts val="3150"/>
              </a:lnSpc>
            </a:pPr>
          </a:p>
        </p:txBody>
      </p:sp>
      <p:sp>
        <p:nvSpPr>
          <p:cNvPr name="TextBox 9" id="9"/>
          <p:cNvSpPr txBox="true"/>
          <p:nvPr/>
        </p:nvSpPr>
        <p:spPr>
          <a:xfrm rot="0">
            <a:off x="4012163" y="1953898"/>
            <a:ext cx="10263675" cy="714375"/>
          </a:xfrm>
          <a:prstGeom prst="rect">
            <a:avLst/>
          </a:prstGeom>
        </p:spPr>
        <p:txBody>
          <a:bodyPr anchor="t" rtlCol="false" tIns="0" lIns="0" bIns="0" rIns="0">
            <a:spAutoFit/>
          </a:bodyPr>
          <a:lstStyle/>
          <a:p>
            <a:pPr algn="ctr">
              <a:lnSpc>
                <a:spcPts val="4724"/>
              </a:lnSpc>
            </a:pPr>
            <a:r>
              <a:rPr lang="en-US" sz="4499">
                <a:solidFill>
                  <a:srgbClr val="FFFFFF"/>
                </a:solidFill>
                <a:latin typeface="Times New Roman"/>
              </a:rPr>
              <a:t>Variables to used in the main analysis </a:t>
            </a:r>
          </a:p>
        </p:txBody>
      </p:sp>
      <p:sp>
        <p:nvSpPr>
          <p:cNvPr name="Freeform 10" id="10"/>
          <p:cNvSpPr/>
          <p:nvPr/>
        </p:nvSpPr>
        <p:spPr>
          <a:xfrm flipH="false" flipV="false" rot="0">
            <a:off x="15694021" y="7835853"/>
            <a:ext cx="3130558" cy="2844895"/>
          </a:xfrm>
          <a:custGeom>
            <a:avLst/>
            <a:gdLst/>
            <a:ahLst/>
            <a:cxnLst/>
            <a:rect r="r" b="b" t="t" l="l"/>
            <a:pathLst>
              <a:path h="2844895" w="3130558">
                <a:moveTo>
                  <a:pt x="0" y="0"/>
                </a:moveTo>
                <a:lnTo>
                  <a:pt x="3130558" y="0"/>
                </a:lnTo>
                <a:lnTo>
                  <a:pt x="3130558" y="2844894"/>
                </a:lnTo>
                <a:lnTo>
                  <a:pt x="0" y="2844894"/>
                </a:lnTo>
                <a:lnTo>
                  <a:pt x="0" y="0"/>
                </a:lnTo>
                <a:close/>
              </a:path>
            </a:pathLst>
          </a:custGeom>
          <a:blipFill>
            <a:blip r:embed="rId2"/>
            <a:stretch>
              <a:fillRect l="0" t="0" r="0" b="0"/>
            </a:stretch>
          </a:blipFill>
        </p:spPr>
      </p:sp>
      <p:sp>
        <p:nvSpPr>
          <p:cNvPr name="TextBox 11" id="11"/>
          <p:cNvSpPr txBox="true"/>
          <p:nvPr/>
        </p:nvSpPr>
        <p:spPr>
          <a:xfrm rot="0">
            <a:off x="1346079" y="2306323"/>
            <a:ext cx="599253" cy="531495"/>
          </a:xfrm>
          <a:prstGeom prst="rect">
            <a:avLst/>
          </a:prstGeom>
        </p:spPr>
        <p:txBody>
          <a:bodyPr anchor="t" rtlCol="false" tIns="0" lIns="0" bIns="0" rIns="0">
            <a:spAutoFit/>
          </a:bodyPr>
          <a:lstStyle/>
          <a:p>
            <a:pPr algn="ctr">
              <a:lnSpc>
                <a:spcPts val="3569"/>
              </a:lnSpc>
            </a:pPr>
            <a:r>
              <a:rPr lang="en-US" sz="3399">
                <a:solidFill>
                  <a:srgbClr val="FFFFFF"/>
                </a:solidFill>
                <a:latin typeface="Times New Roman Bold"/>
              </a:rPr>
              <a:t>03</a:t>
            </a:r>
          </a:p>
        </p:txBody>
      </p:sp>
      <p:grpSp>
        <p:nvGrpSpPr>
          <p:cNvPr name="Group 12" id="12"/>
          <p:cNvGrpSpPr/>
          <p:nvPr/>
        </p:nvGrpSpPr>
        <p:grpSpPr>
          <a:xfrm rot="0">
            <a:off x="86915" y="176499"/>
            <a:ext cx="8807996" cy="1059831"/>
            <a:chOff x="0" y="0"/>
            <a:chExt cx="2319801" cy="279133"/>
          </a:xfrm>
        </p:grpSpPr>
        <p:sp>
          <p:nvSpPr>
            <p:cNvPr name="Freeform 13" id="13"/>
            <p:cNvSpPr/>
            <p:nvPr/>
          </p:nvSpPr>
          <p:spPr>
            <a:xfrm flipH="false" flipV="false" rot="0">
              <a:off x="0" y="0"/>
              <a:ext cx="2319801" cy="279133"/>
            </a:xfrm>
            <a:custGeom>
              <a:avLst/>
              <a:gdLst/>
              <a:ahLst/>
              <a:cxnLst/>
              <a:rect r="r" b="b" t="t" l="l"/>
              <a:pathLst>
                <a:path h="279133" w="2319801">
                  <a:moveTo>
                    <a:pt x="0" y="0"/>
                  </a:moveTo>
                  <a:lnTo>
                    <a:pt x="2319801" y="0"/>
                  </a:lnTo>
                  <a:lnTo>
                    <a:pt x="2319801" y="279133"/>
                  </a:lnTo>
                  <a:lnTo>
                    <a:pt x="0" y="279133"/>
                  </a:lnTo>
                  <a:close/>
                </a:path>
              </a:pathLst>
            </a:custGeom>
            <a:solidFill>
              <a:srgbClr val="405E4B"/>
            </a:solidFill>
          </p:spPr>
        </p:sp>
        <p:sp>
          <p:nvSpPr>
            <p:cNvPr name="TextBox 14" id="14"/>
            <p:cNvSpPr txBox="true"/>
            <p:nvPr/>
          </p:nvSpPr>
          <p:spPr>
            <a:xfrm>
              <a:off x="0" y="-104775"/>
              <a:ext cx="2319801" cy="383908"/>
            </a:xfrm>
            <a:prstGeom prst="rect">
              <a:avLst/>
            </a:prstGeom>
          </p:spPr>
          <p:txBody>
            <a:bodyPr anchor="ctr" rtlCol="false" tIns="50800" lIns="50800" bIns="50800" rIns="50800"/>
            <a:lstStyle/>
            <a:p>
              <a:pPr algn="ctr">
                <a:lnSpc>
                  <a:spcPts val="3640"/>
                </a:lnSpc>
              </a:pPr>
            </a:p>
          </p:txBody>
        </p:sp>
      </p:grpSp>
      <p:sp>
        <p:nvSpPr>
          <p:cNvPr name="TextBox 15" id="15"/>
          <p:cNvSpPr txBox="true"/>
          <p:nvPr/>
        </p:nvSpPr>
        <p:spPr>
          <a:xfrm rot="0">
            <a:off x="250702" y="357187"/>
            <a:ext cx="8480422" cy="1314450"/>
          </a:xfrm>
          <a:prstGeom prst="rect">
            <a:avLst/>
          </a:prstGeom>
        </p:spPr>
        <p:txBody>
          <a:bodyPr anchor="t" rtlCol="false" tIns="0" lIns="0" bIns="0" rIns="0">
            <a:spAutoFit/>
          </a:bodyPr>
          <a:lstStyle/>
          <a:p>
            <a:pPr algn="just">
              <a:lnSpc>
                <a:spcPts val="4725"/>
              </a:lnSpc>
            </a:pPr>
            <a:r>
              <a:rPr lang="en-US" sz="4500">
                <a:solidFill>
                  <a:srgbClr val="FFFFFF"/>
                </a:solidFill>
                <a:latin typeface="Times New Roman Bold"/>
              </a:rPr>
              <a:t>Plan For Data Anaiysis</a:t>
            </a:r>
          </a:p>
          <a:p>
            <a:pPr algn="just">
              <a:lnSpc>
                <a:spcPts val="4725"/>
              </a:lnSpc>
            </a:pP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891087">
            <a:off x="9513222" y="-931178"/>
            <a:ext cx="11969060" cy="11520220"/>
          </a:xfrm>
          <a:custGeom>
            <a:avLst/>
            <a:gdLst/>
            <a:ahLst/>
            <a:cxnLst/>
            <a:rect r="r" b="b" t="t" l="l"/>
            <a:pathLst>
              <a:path h="11520220" w="11969060">
                <a:moveTo>
                  <a:pt x="0" y="0"/>
                </a:moveTo>
                <a:lnTo>
                  <a:pt x="11969059" y="0"/>
                </a:lnTo>
                <a:lnTo>
                  <a:pt x="11969059" y="11520220"/>
                </a:lnTo>
                <a:lnTo>
                  <a:pt x="0" y="11520220"/>
                </a:lnTo>
                <a:lnTo>
                  <a:pt x="0" y="0"/>
                </a:lnTo>
                <a:close/>
              </a:path>
            </a:pathLst>
          </a:custGeom>
          <a:blipFill>
            <a:blip r:embed="rId2">
              <a:alphaModFix amt="59000"/>
            </a:blip>
            <a:stretch>
              <a:fillRect l="0" t="0" r="0" b="0"/>
            </a:stretch>
          </a:blipFill>
        </p:spPr>
      </p:sp>
      <p:grpSp>
        <p:nvGrpSpPr>
          <p:cNvPr name="Group 3" id="3"/>
          <p:cNvGrpSpPr/>
          <p:nvPr/>
        </p:nvGrpSpPr>
        <p:grpSpPr>
          <a:xfrm rot="0">
            <a:off x="6261424" y="1819473"/>
            <a:ext cx="6921960" cy="8866179"/>
            <a:chOff x="0" y="0"/>
            <a:chExt cx="3229889" cy="4137089"/>
          </a:xfrm>
        </p:grpSpPr>
        <p:sp>
          <p:nvSpPr>
            <p:cNvPr name="Freeform 4" id="4"/>
            <p:cNvSpPr/>
            <p:nvPr/>
          </p:nvSpPr>
          <p:spPr>
            <a:xfrm flipH="false" flipV="false" rot="0">
              <a:off x="0" y="0"/>
              <a:ext cx="3229889" cy="4137089"/>
            </a:xfrm>
            <a:custGeom>
              <a:avLst/>
              <a:gdLst/>
              <a:ahLst/>
              <a:cxnLst/>
              <a:rect r="r" b="b" t="t" l="l"/>
              <a:pathLst>
                <a:path h="4137089" w="3229889">
                  <a:moveTo>
                    <a:pt x="22369" y="0"/>
                  </a:moveTo>
                  <a:lnTo>
                    <a:pt x="3207519" y="0"/>
                  </a:lnTo>
                  <a:cubicBezTo>
                    <a:pt x="3219873" y="0"/>
                    <a:pt x="3229889" y="10015"/>
                    <a:pt x="3229889" y="22369"/>
                  </a:cubicBezTo>
                  <a:lnTo>
                    <a:pt x="3229889" y="4114720"/>
                  </a:lnTo>
                  <a:cubicBezTo>
                    <a:pt x="3229889" y="4127074"/>
                    <a:pt x="3219873" y="4137089"/>
                    <a:pt x="3207519" y="4137089"/>
                  </a:cubicBezTo>
                  <a:lnTo>
                    <a:pt x="22369" y="4137089"/>
                  </a:lnTo>
                  <a:cubicBezTo>
                    <a:pt x="10015" y="4137089"/>
                    <a:pt x="0" y="4127074"/>
                    <a:pt x="0" y="4114720"/>
                  </a:cubicBezTo>
                  <a:lnTo>
                    <a:pt x="0" y="22369"/>
                  </a:lnTo>
                  <a:cubicBezTo>
                    <a:pt x="0" y="10015"/>
                    <a:pt x="10015" y="0"/>
                    <a:pt x="22369" y="0"/>
                  </a:cubicBezTo>
                  <a:close/>
                </a:path>
              </a:pathLst>
            </a:custGeom>
            <a:solidFill>
              <a:srgbClr val="405E4B"/>
            </a:solidFill>
            <a:ln w="47625" cap="sq">
              <a:solidFill>
                <a:srgbClr val="FFFFFF"/>
              </a:solidFill>
              <a:prstDash val="solid"/>
              <a:miter/>
            </a:ln>
          </p:spPr>
        </p:sp>
        <p:sp>
          <p:nvSpPr>
            <p:cNvPr name="TextBox 5" id="5"/>
            <p:cNvSpPr txBox="true"/>
            <p:nvPr/>
          </p:nvSpPr>
          <p:spPr>
            <a:xfrm>
              <a:off x="0" y="-133350"/>
              <a:ext cx="3229889" cy="4270439"/>
            </a:xfrm>
            <a:prstGeom prst="rect">
              <a:avLst/>
            </a:prstGeom>
          </p:spPr>
          <p:txBody>
            <a:bodyPr anchor="ctr" rtlCol="false" tIns="39016" lIns="39016" bIns="39016" rIns="39016"/>
            <a:lstStyle/>
            <a:p>
              <a:pPr algn="ctr">
                <a:lnSpc>
                  <a:spcPts val="4984"/>
                </a:lnSpc>
              </a:pPr>
            </a:p>
            <a:p>
              <a:pPr algn="l">
                <a:lnSpc>
                  <a:spcPts val="4200"/>
                </a:lnSpc>
              </a:pPr>
            </a:p>
            <a:p>
              <a:pPr algn="l">
                <a:lnSpc>
                  <a:spcPts val="4200"/>
                </a:lnSpc>
              </a:pPr>
            </a:p>
            <a:p>
              <a:pPr algn="l">
                <a:lnSpc>
                  <a:spcPts val="4200"/>
                </a:lnSpc>
              </a:pPr>
            </a:p>
          </p:txBody>
        </p:sp>
      </p:grpSp>
      <p:grpSp>
        <p:nvGrpSpPr>
          <p:cNvPr name="Group 6" id="6"/>
          <p:cNvGrpSpPr/>
          <p:nvPr/>
        </p:nvGrpSpPr>
        <p:grpSpPr>
          <a:xfrm rot="0">
            <a:off x="13565696" y="1819473"/>
            <a:ext cx="4608013" cy="8866179"/>
            <a:chOff x="0" y="0"/>
            <a:chExt cx="2150167" cy="4137089"/>
          </a:xfrm>
        </p:grpSpPr>
        <p:sp>
          <p:nvSpPr>
            <p:cNvPr name="Freeform 7" id="7"/>
            <p:cNvSpPr/>
            <p:nvPr/>
          </p:nvSpPr>
          <p:spPr>
            <a:xfrm flipH="false" flipV="false" rot="0">
              <a:off x="0" y="0"/>
              <a:ext cx="2150167" cy="4137089"/>
            </a:xfrm>
            <a:custGeom>
              <a:avLst/>
              <a:gdLst/>
              <a:ahLst/>
              <a:cxnLst/>
              <a:rect r="r" b="b" t="t" l="l"/>
              <a:pathLst>
                <a:path h="4137089" w="2150167">
                  <a:moveTo>
                    <a:pt x="33602" y="0"/>
                  </a:moveTo>
                  <a:lnTo>
                    <a:pt x="2116565" y="0"/>
                  </a:lnTo>
                  <a:cubicBezTo>
                    <a:pt x="2135123" y="0"/>
                    <a:pt x="2150167" y="15044"/>
                    <a:pt x="2150167" y="33602"/>
                  </a:cubicBezTo>
                  <a:lnTo>
                    <a:pt x="2150167" y="4103488"/>
                  </a:lnTo>
                  <a:cubicBezTo>
                    <a:pt x="2150167" y="4122045"/>
                    <a:pt x="2135123" y="4137089"/>
                    <a:pt x="2116565" y="4137089"/>
                  </a:cubicBezTo>
                  <a:lnTo>
                    <a:pt x="33602" y="4137089"/>
                  </a:lnTo>
                  <a:cubicBezTo>
                    <a:pt x="15044" y="4137089"/>
                    <a:pt x="0" y="4122045"/>
                    <a:pt x="0" y="4103488"/>
                  </a:cubicBezTo>
                  <a:lnTo>
                    <a:pt x="0" y="33602"/>
                  </a:lnTo>
                  <a:cubicBezTo>
                    <a:pt x="0" y="15044"/>
                    <a:pt x="15044" y="0"/>
                    <a:pt x="33602" y="0"/>
                  </a:cubicBezTo>
                  <a:close/>
                </a:path>
              </a:pathLst>
            </a:custGeom>
            <a:solidFill>
              <a:srgbClr val="405E4B"/>
            </a:solidFill>
            <a:ln w="47625" cap="sq">
              <a:solidFill>
                <a:srgbClr val="FFFFFF"/>
              </a:solidFill>
              <a:prstDash val="solid"/>
              <a:miter/>
            </a:ln>
          </p:spPr>
        </p:sp>
        <p:sp>
          <p:nvSpPr>
            <p:cNvPr name="TextBox 8" id="8"/>
            <p:cNvSpPr txBox="true"/>
            <p:nvPr/>
          </p:nvSpPr>
          <p:spPr>
            <a:xfrm>
              <a:off x="0" y="-133350"/>
              <a:ext cx="2150167" cy="4270439"/>
            </a:xfrm>
            <a:prstGeom prst="rect">
              <a:avLst/>
            </a:prstGeom>
          </p:spPr>
          <p:txBody>
            <a:bodyPr anchor="ctr" rtlCol="false" tIns="39016" lIns="39016" bIns="39016" rIns="39016"/>
            <a:lstStyle/>
            <a:p>
              <a:pPr algn="ctr">
                <a:lnSpc>
                  <a:spcPts val="4984"/>
                </a:lnSpc>
              </a:pPr>
            </a:p>
          </p:txBody>
        </p:sp>
      </p:grpSp>
      <p:grpSp>
        <p:nvGrpSpPr>
          <p:cNvPr name="Group 9" id="9"/>
          <p:cNvGrpSpPr/>
          <p:nvPr/>
        </p:nvGrpSpPr>
        <p:grpSpPr>
          <a:xfrm rot="0">
            <a:off x="4450031" y="8515118"/>
            <a:ext cx="510544" cy="771351"/>
            <a:chOff x="0" y="0"/>
            <a:chExt cx="238227" cy="359924"/>
          </a:xfrm>
        </p:grpSpPr>
        <p:sp>
          <p:nvSpPr>
            <p:cNvPr name="Freeform 10" id="10"/>
            <p:cNvSpPr/>
            <p:nvPr/>
          </p:nvSpPr>
          <p:spPr>
            <a:xfrm flipH="false" flipV="false" rot="0">
              <a:off x="0" y="0"/>
              <a:ext cx="238227" cy="359924"/>
            </a:xfrm>
            <a:custGeom>
              <a:avLst/>
              <a:gdLst/>
              <a:ahLst/>
              <a:cxnLst/>
              <a:rect r="r" b="b" t="t" l="l"/>
              <a:pathLst>
                <a:path h="359924" w="238227">
                  <a:moveTo>
                    <a:pt x="119114" y="0"/>
                  </a:moveTo>
                  <a:lnTo>
                    <a:pt x="119114" y="0"/>
                  </a:lnTo>
                  <a:cubicBezTo>
                    <a:pt x="184898" y="0"/>
                    <a:pt x="238227" y="53329"/>
                    <a:pt x="238227" y="119114"/>
                  </a:cubicBezTo>
                  <a:lnTo>
                    <a:pt x="238227" y="240810"/>
                  </a:lnTo>
                  <a:cubicBezTo>
                    <a:pt x="238227" y="306595"/>
                    <a:pt x="184898" y="359924"/>
                    <a:pt x="119114" y="359924"/>
                  </a:cubicBezTo>
                  <a:lnTo>
                    <a:pt x="119114" y="359924"/>
                  </a:lnTo>
                  <a:cubicBezTo>
                    <a:pt x="87523" y="359924"/>
                    <a:pt x="57226" y="347374"/>
                    <a:pt x="34888" y="325036"/>
                  </a:cubicBezTo>
                  <a:cubicBezTo>
                    <a:pt x="12549" y="302698"/>
                    <a:pt x="0" y="272401"/>
                    <a:pt x="0" y="240810"/>
                  </a:cubicBezTo>
                  <a:lnTo>
                    <a:pt x="0" y="119114"/>
                  </a:lnTo>
                  <a:cubicBezTo>
                    <a:pt x="0" y="87523"/>
                    <a:pt x="12549" y="57226"/>
                    <a:pt x="34888" y="34888"/>
                  </a:cubicBezTo>
                  <a:cubicBezTo>
                    <a:pt x="57226" y="12549"/>
                    <a:pt x="87523" y="0"/>
                    <a:pt x="119114" y="0"/>
                  </a:cubicBezTo>
                  <a:close/>
                </a:path>
              </a:pathLst>
            </a:custGeom>
            <a:solidFill>
              <a:srgbClr val="405E4B"/>
            </a:solidFill>
          </p:spPr>
        </p:sp>
        <p:sp>
          <p:nvSpPr>
            <p:cNvPr name="TextBox 11" id="11"/>
            <p:cNvSpPr txBox="true"/>
            <p:nvPr/>
          </p:nvSpPr>
          <p:spPr>
            <a:xfrm>
              <a:off x="0" y="-133350"/>
              <a:ext cx="238227" cy="493274"/>
            </a:xfrm>
            <a:prstGeom prst="rect">
              <a:avLst/>
            </a:prstGeom>
          </p:spPr>
          <p:txBody>
            <a:bodyPr anchor="ctr" rtlCol="false" tIns="39016" lIns="39016" bIns="39016" rIns="39016"/>
            <a:lstStyle/>
            <a:p>
              <a:pPr algn="ctr">
                <a:lnSpc>
                  <a:spcPts val="4984"/>
                </a:lnSpc>
              </a:pPr>
            </a:p>
          </p:txBody>
        </p:sp>
      </p:grpSp>
      <p:sp>
        <p:nvSpPr>
          <p:cNvPr name="TextBox 12" id="12"/>
          <p:cNvSpPr txBox="true"/>
          <p:nvPr/>
        </p:nvSpPr>
        <p:spPr>
          <a:xfrm rot="0">
            <a:off x="6922296" y="3854524"/>
            <a:ext cx="5874514" cy="1929765"/>
          </a:xfrm>
          <a:prstGeom prst="rect">
            <a:avLst/>
          </a:prstGeom>
        </p:spPr>
        <p:txBody>
          <a:bodyPr anchor="t" rtlCol="false" tIns="0" lIns="0" bIns="0" rIns="0">
            <a:spAutoFit/>
          </a:bodyPr>
          <a:lstStyle/>
          <a:p>
            <a:pPr algn="just">
              <a:lnSpc>
                <a:spcPts val="2940"/>
              </a:lnSpc>
            </a:pPr>
            <a:r>
              <a:rPr lang="en-US" sz="2800">
                <a:solidFill>
                  <a:srgbClr val="FFFFFF"/>
                </a:solidFill>
                <a:latin typeface="Times New Roman"/>
              </a:rPr>
              <a:t>SPSS as a giant toolbox filled with statistical analysis equipment. We'll be using this toolbox to unlock the insights hidden within our survey responses.</a:t>
            </a:r>
            <a:r>
              <a:rPr lang="en-US" sz="2800">
                <a:solidFill>
                  <a:srgbClr val="FFFFFF"/>
                </a:solidFill>
                <a:latin typeface="Times New Roman"/>
              </a:rPr>
              <a:t> </a:t>
            </a:r>
          </a:p>
        </p:txBody>
      </p:sp>
      <p:sp>
        <p:nvSpPr>
          <p:cNvPr name="TextBox 13" id="13"/>
          <p:cNvSpPr txBox="true"/>
          <p:nvPr/>
        </p:nvSpPr>
        <p:spPr>
          <a:xfrm rot="0">
            <a:off x="7226836" y="2300485"/>
            <a:ext cx="4800596" cy="1061085"/>
          </a:xfrm>
          <a:prstGeom prst="rect">
            <a:avLst/>
          </a:prstGeom>
        </p:spPr>
        <p:txBody>
          <a:bodyPr anchor="t" rtlCol="false" tIns="0" lIns="0" bIns="0" rIns="0">
            <a:spAutoFit/>
          </a:bodyPr>
          <a:lstStyle/>
          <a:p>
            <a:pPr algn="ctr">
              <a:lnSpc>
                <a:spcPts val="3885"/>
              </a:lnSpc>
            </a:pPr>
            <a:r>
              <a:rPr lang="en-US" sz="3700">
                <a:solidFill>
                  <a:srgbClr val="FFFFFF"/>
                </a:solidFill>
                <a:latin typeface="Times New Roman"/>
              </a:rPr>
              <a:t>Statistical methods and software</a:t>
            </a:r>
          </a:p>
        </p:txBody>
      </p:sp>
      <p:sp>
        <p:nvSpPr>
          <p:cNvPr name="TextBox 14" id="14"/>
          <p:cNvSpPr txBox="true"/>
          <p:nvPr/>
        </p:nvSpPr>
        <p:spPr>
          <a:xfrm rot="0">
            <a:off x="12177714" y="2321440"/>
            <a:ext cx="5566134" cy="563880"/>
          </a:xfrm>
          <a:prstGeom prst="rect">
            <a:avLst/>
          </a:prstGeom>
        </p:spPr>
        <p:txBody>
          <a:bodyPr anchor="t" rtlCol="false" tIns="0" lIns="0" bIns="0" rIns="0">
            <a:spAutoFit/>
          </a:bodyPr>
          <a:lstStyle/>
          <a:p>
            <a:pPr algn="r">
              <a:lnSpc>
                <a:spcPts val="3780"/>
              </a:lnSpc>
            </a:pPr>
            <a:r>
              <a:rPr lang="en-US" sz="3600">
                <a:solidFill>
                  <a:srgbClr val="FFFFFF"/>
                </a:solidFill>
                <a:latin typeface="Times New Roman"/>
              </a:rPr>
              <a:t>Key Table Shells</a:t>
            </a:r>
          </a:p>
        </p:txBody>
      </p:sp>
      <p:sp>
        <p:nvSpPr>
          <p:cNvPr name="TextBox 15" id="15"/>
          <p:cNvSpPr txBox="true"/>
          <p:nvPr/>
        </p:nvSpPr>
        <p:spPr>
          <a:xfrm rot="0">
            <a:off x="4405676" y="8625521"/>
            <a:ext cx="599253" cy="531495"/>
          </a:xfrm>
          <a:prstGeom prst="rect">
            <a:avLst/>
          </a:prstGeom>
        </p:spPr>
        <p:txBody>
          <a:bodyPr anchor="t" rtlCol="false" tIns="0" lIns="0" bIns="0" rIns="0">
            <a:spAutoFit/>
          </a:bodyPr>
          <a:lstStyle/>
          <a:p>
            <a:pPr algn="ctr">
              <a:lnSpc>
                <a:spcPts val="3569"/>
              </a:lnSpc>
            </a:pPr>
            <a:r>
              <a:rPr lang="en-US" sz="3399">
                <a:solidFill>
                  <a:srgbClr val="FFFFFF"/>
                </a:solidFill>
                <a:latin typeface="Times New Roman Bold"/>
              </a:rPr>
              <a:t>06</a:t>
            </a:r>
          </a:p>
        </p:txBody>
      </p:sp>
      <p:sp>
        <p:nvSpPr>
          <p:cNvPr name="TextBox 16" id="16"/>
          <p:cNvSpPr txBox="true"/>
          <p:nvPr/>
        </p:nvSpPr>
        <p:spPr>
          <a:xfrm rot="0">
            <a:off x="13769019" y="5222481"/>
            <a:ext cx="4404689" cy="1276350"/>
          </a:xfrm>
          <a:prstGeom prst="rect">
            <a:avLst/>
          </a:prstGeom>
        </p:spPr>
        <p:txBody>
          <a:bodyPr anchor="t" rtlCol="false" tIns="0" lIns="0" bIns="0" rIns="0">
            <a:spAutoFit/>
          </a:bodyPr>
          <a:lstStyle/>
          <a:p>
            <a:pPr algn="ctr">
              <a:lnSpc>
                <a:spcPts val="3150"/>
              </a:lnSpc>
            </a:pPr>
            <a:r>
              <a:rPr lang="en-US" sz="3000">
                <a:solidFill>
                  <a:srgbClr val="FFFFFF"/>
                </a:solidFill>
                <a:latin typeface="Times New Roman"/>
              </a:rPr>
              <a:t> Summarize the data for different aspects </a:t>
            </a:r>
          </a:p>
          <a:p>
            <a:pPr algn="ctr">
              <a:lnSpc>
                <a:spcPts val="3150"/>
              </a:lnSpc>
            </a:pPr>
            <a:r>
              <a:rPr lang="en-US" sz="3000">
                <a:solidFill>
                  <a:srgbClr val="FFFFFF"/>
                </a:solidFill>
                <a:latin typeface="Times New Roman"/>
              </a:rPr>
              <a:t>of the survey.</a:t>
            </a:r>
          </a:p>
        </p:txBody>
      </p:sp>
      <p:grpSp>
        <p:nvGrpSpPr>
          <p:cNvPr name="Group 17" id="17"/>
          <p:cNvGrpSpPr/>
          <p:nvPr/>
        </p:nvGrpSpPr>
        <p:grpSpPr>
          <a:xfrm rot="0">
            <a:off x="0" y="1819473"/>
            <a:ext cx="5688572" cy="9186933"/>
            <a:chOff x="0" y="0"/>
            <a:chExt cx="2654371" cy="4286758"/>
          </a:xfrm>
        </p:grpSpPr>
        <p:sp>
          <p:nvSpPr>
            <p:cNvPr name="Freeform 18" id="18"/>
            <p:cNvSpPr/>
            <p:nvPr/>
          </p:nvSpPr>
          <p:spPr>
            <a:xfrm flipH="false" flipV="false" rot="0">
              <a:off x="0" y="0"/>
              <a:ext cx="2654371" cy="4286758"/>
            </a:xfrm>
            <a:custGeom>
              <a:avLst/>
              <a:gdLst/>
              <a:ahLst/>
              <a:cxnLst/>
              <a:rect r="r" b="b" t="t" l="l"/>
              <a:pathLst>
                <a:path h="4286758" w="2654371">
                  <a:moveTo>
                    <a:pt x="27219" y="0"/>
                  </a:moveTo>
                  <a:lnTo>
                    <a:pt x="2627152" y="0"/>
                  </a:lnTo>
                  <a:cubicBezTo>
                    <a:pt x="2642185" y="0"/>
                    <a:pt x="2654371" y="12186"/>
                    <a:pt x="2654371" y="27219"/>
                  </a:cubicBezTo>
                  <a:lnTo>
                    <a:pt x="2654371" y="4259539"/>
                  </a:lnTo>
                  <a:cubicBezTo>
                    <a:pt x="2654371" y="4266758"/>
                    <a:pt x="2651504" y="4273681"/>
                    <a:pt x="2646399" y="4278786"/>
                  </a:cubicBezTo>
                  <a:cubicBezTo>
                    <a:pt x="2641294" y="4283890"/>
                    <a:pt x="2634371" y="4286758"/>
                    <a:pt x="2627152" y="4286758"/>
                  </a:cubicBezTo>
                  <a:lnTo>
                    <a:pt x="27219" y="4286758"/>
                  </a:lnTo>
                  <a:cubicBezTo>
                    <a:pt x="20000" y="4286758"/>
                    <a:pt x="13077" y="4283890"/>
                    <a:pt x="7972" y="4278786"/>
                  </a:cubicBezTo>
                  <a:cubicBezTo>
                    <a:pt x="2868" y="4273681"/>
                    <a:pt x="0" y="4266758"/>
                    <a:pt x="0" y="4259539"/>
                  </a:cubicBezTo>
                  <a:lnTo>
                    <a:pt x="0" y="27219"/>
                  </a:lnTo>
                  <a:cubicBezTo>
                    <a:pt x="0" y="20000"/>
                    <a:pt x="2868" y="13077"/>
                    <a:pt x="7972" y="7972"/>
                  </a:cubicBezTo>
                  <a:cubicBezTo>
                    <a:pt x="13077" y="2868"/>
                    <a:pt x="20000" y="0"/>
                    <a:pt x="27219" y="0"/>
                  </a:cubicBezTo>
                  <a:close/>
                </a:path>
              </a:pathLst>
            </a:custGeom>
            <a:solidFill>
              <a:srgbClr val="405E4B"/>
            </a:solidFill>
            <a:ln w="47625" cap="sq">
              <a:solidFill>
                <a:srgbClr val="FFFFFF"/>
              </a:solidFill>
              <a:prstDash val="solid"/>
              <a:miter/>
            </a:ln>
          </p:spPr>
        </p:sp>
        <p:sp>
          <p:nvSpPr>
            <p:cNvPr name="TextBox 19" id="19"/>
            <p:cNvSpPr txBox="true"/>
            <p:nvPr/>
          </p:nvSpPr>
          <p:spPr>
            <a:xfrm>
              <a:off x="0" y="-133350"/>
              <a:ext cx="2654371" cy="4420108"/>
            </a:xfrm>
            <a:prstGeom prst="rect">
              <a:avLst/>
            </a:prstGeom>
          </p:spPr>
          <p:txBody>
            <a:bodyPr anchor="ctr" rtlCol="false" tIns="39016" lIns="39016" bIns="39016" rIns="39016"/>
            <a:lstStyle/>
            <a:p>
              <a:pPr algn="ctr">
                <a:lnSpc>
                  <a:spcPts val="4984"/>
                </a:lnSpc>
              </a:pPr>
            </a:p>
          </p:txBody>
        </p:sp>
      </p:grpSp>
      <p:sp>
        <p:nvSpPr>
          <p:cNvPr name="TextBox 20" id="20"/>
          <p:cNvSpPr txBox="true"/>
          <p:nvPr/>
        </p:nvSpPr>
        <p:spPr>
          <a:xfrm rot="0">
            <a:off x="529962" y="4356735"/>
            <a:ext cx="4628648" cy="4901565"/>
          </a:xfrm>
          <a:prstGeom prst="rect">
            <a:avLst/>
          </a:prstGeom>
        </p:spPr>
        <p:txBody>
          <a:bodyPr anchor="t" rtlCol="false" tIns="0" lIns="0" bIns="0" rIns="0">
            <a:spAutoFit/>
          </a:bodyPr>
          <a:lstStyle/>
          <a:p>
            <a:pPr algn="ctr">
              <a:lnSpc>
                <a:spcPts val="2940"/>
              </a:lnSpc>
            </a:pPr>
            <a:r>
              <a:rPr lang="en-US" sz="2800">
                <a:solidFill>
                  <a:srgbClr val="FFFFFF"/>
                </a:solidFill>
                <a:latin typeface="Times New Roman"/>
              </a:rPr>
              <a:t>Adults (age 18+)</a:t>
            </a:r>
          </a:p>
          <a:p>
            <a:pPr algn="ctr">
              <a:lnSpc>
                <a:spcPts val="2940"/>
              </a:lnSpc>
            </a:pPr>
            <a:r>
              <a:rPr lang="en-US" sz="2800">
                <a:solidFill>
                  <a:srgbClr val="FFFFFF"/>
                </a:solidFill>
                <a:latin typeface="Times New Roman"/>
              </a:rPr>
              <a:t>Those who are currently planning their wedding or have been married in the past.</a:t>
            </a:r>
          </a:p>
          <a:p>
            <a:pPr algn="ctr">
              <a:lnSpc>
                <a:spcPts val="2940"/>
              </a:lnSpc>
            </a:pPr>
            <a:r>
              <a:rPr lang="en-US" sz="2800">
                <a:solidFill>
                  <a:srgbClr val="FFFFFF"/>
                </a:solidFill>
                <a:latin typeface="Times New Roman"/>
              </a:rPr>
              <a:t>                                   </a:t>
            </a:r>
          </a:p>
          <a:p>
            <a:pPr algn="ctr">
              <a:lnSpc>
                <a:spcPts val="2940"/>
              </a:lnSpc>
            </a:pPr>
            <a:r>
              <a:rPr lang="en-US" sz="2800">
                <a:solidFill>
                  <a:srgbClr val="FFFFFF"/>
                </a:solidFill>
                <a:latin typeface="Times New Roman Bold"/>
              </a:rPr>
              <a:t>VS</a:t>
            </a:r>
          </a:p>
          <a:p>
            <a:pPr algn="ctr">
              <a:lnSpc>
                <a:spcPts val="2940"/>
              </a:lnSpc>
            </a:pPr>
          </a:p>
          <a:p>
            <a:pPr algn="ctr">
              <a:lnSpc>
                <a:spcPts val="2940"/>
              </a:lnSpc>
            </a:pPr>
            <a:r>
              <a:rPr lang="en-US" sz="2800">
                <a:solidFill>
                  <a:srgbClr val="FFFFFF"/>
                </a:solidFill>
                <a:latin typeface="Times New Roman"/>
              </a:rPr>
              <a:t>Individuals under 18 years old</a:t>
            </a:r>
          </a:p>
          <a:p>
            <a:pPr algn="ctr">
              <a:lnSpc>
                <a:spcPts val="2940"/>
              </a:lnSpc>
            </a:pPr>
            <a:r>
              <a:rPr lang="en-US" sz="2800">
                <a:solidFill>
                  <a:srgbClr val="FFFFFF"/>
                </a:solidFill>
                <a:latin typeface="Times New Roman"/>
              </a:rPr>
              <a:t>Those who do not fall into the target audience (planning/married).</a:t>
            </a:r>
          </a:p>
          <a:p>
            <a:pPr algn="ctr">
              <a:lnSpc>
                <a:spcPts val="2940"/>
              </a:lnSpc>
            </a:pPr>
          </a:p>
          <a:p>
            <a:pPr algn="ctr">
              <a:lnSpc>
                <a:spcPts val="2940"/>
              </a:lnSpc>
            </a:pPr>
          </a:p>
        </p:txBody>
      </p:sp>
      <p:sp>
        <p:nvSpPr>
          <p:cNvPr name="TextBox 21" id="21"/>
          <p:cNvSpPr txBox="true"/>
          <p:nvPr/>
        </p:nvSpPr>
        <p:spPr>
          <a:xfrm rot="0">
            <a:off x="301662" y="2321440"/>
            <a:ext cx="5085247" cy="1040130"/>
          </a:xfrm>
          <a:prstGeom prst="rect">
            <a:avLst/>
          </a:prstGeom>
        </p:spPr>
        <p:txBody>
          <a:bodyPr anchor="t" rtlCol="false" tIns="0" lIns="0" bIns="0" rIns="0">
            <a:spAutoFit/>
          </a:bodyPr>
          <a:lstStyle/>
          <a:p>
            <a:pPr algn="ctr">
              <a:lnSpc>
                <a:spcPts val="3780"/>
              </a:lnSpc>
            </a:pPr>
            <a:r>
              <a:rPr lang="en-US" sz="3600">
                <a:solidFill>
                  <a:srgbClr val="FFFFFF"/>
                </a:solidFill>
                <a:latin typeface="Times New Roman"/>
              </a:rPr>
              <a:t>Inclusion / Exclusion Criteria </a:t>
            </a:r>
          </a:p>
        </p:txBody>
      </p:sp>
      <p:sp>
        <p:nvSpPr>
          <p:cNvPr name="TextBox 22" id="22"/>
          <p:cNvSpPr txBox="true"/>
          <p:nvPr/>
        </p:nvSpPr>
        <p:spPr>
          <a:xfrm rot="0">
            <a:off x="6449584" y="6384531"/>
            <a:ext cx="6545640" cy="3510280"/>
          </a:xfrm>
          <a:prstGeom prst="rect">
            <a:avLst/>
          </a:prstGeom>
        </p:spPr>
        <p:txBody>
          <a:bodyPr anchor="t" rtlCol="false" tIns="0" lIns="0" bIns="0" rIns="0">
            <a:spAutoFit/>
          </a:bodyPr>
          <a:lstStyle/>
          <a:p>
            <a:pPr algn="l" marL="604521" indent="-302261" lvl="1">
              <a:lnSpc>
                <a:spcPts val="3920"/>
              </a:lnSpc>
              <a:buFont typeface="Arial"/>
              <a:buChar char="•"/>
            </a:pPr>
            <a:r>
              <a:rPr lang="en-US" sz="2800">
                <a:solidFill>
                  <a:srgbClr val="FFFFFF"/>
                </a:solidFill>
                <a:latin typeface="Times New Roman"/>
              </a:rPr>
              <a:t>In SPS we will focus descriptive, explore and correlation analysis. These sections          (Data View, Analyze) provide the necessary tools to analyze our data for demographics, normality tests, and hypothesis testing related to H1 (Personalized Wedding Planning).</a:t>
            </a:r>
          </a:p>
        </p:txBody>
      </p:sp>
      <p:grpSp>
        <p:nvGrpSpPr>
          <p:cNvPr name="Group 23" id="23"/>
          <p:cNvGrpSpPr/>
          <p:nvPr/>
        </p:nvGrpSpPr>
        <p:grpSpPr>
          <a:xfrm rot="0">
            <a:off x="6367398" y="1933860"/>
            <a:ext cx="510544" cy="771351"/>
            <a:chOff x="0" y="0"/>
            <a:chExt cx="238227" cy="359924"/>
          </a:xfrm>
        </p:grpSpPr>
        <p:sp>
          <p:nvSpPr>
            <p:cNvPr name="Freeform 24" id="24"/>
            <p:cNvSpPr/>
            <p:nvPr/>
          </p:nvSpPr>
          <p:spPr>
            <a:xfrm flipH="false" flipV="false" rot="0">
              <a:off x="0" y="0"/>
              <a:ext cx="238227" cy="359924"/>
            </a:xfrm>
            <a:custGeom>
              <a:avLst/>
              <a:gdLst/>
              <a:ahLst/>
              <a:cxnLst/>
              <a:rect r="r" b="b" t="t" l="l"/>
              <a:pathLst>
                <a:path h="359924" w="238227">
                  <a:moveTo>
                    <a:pt x="119114" y="0"/>
                  </a:moveTo>
                  <a:lnTo>
                    <a:pt x="119114" y="0"/>
                  </a:lnTo>
                  <a:cubicBezTo>
                    <a:pt x="184898" y="0"/>
                    <a:pt x="238227" y="53329"/>
                    <a:pt x="238227" y="119114"/>
                  </a:cubicBezTo>
                  <a:lnTo>
                    <a:pt x="238227" y="240810"/>
                  </a:lnTo>
                  <a:cubicBezTo>
                    <a:pt x="238227" y="306595"/>
                    <a:pt x="184898" y="359924"/>
                    <a:pt x="119114" y="359924"/>
                  </a:cubicBezTo>
                  <a:lnTo>
                    <a:pt x="119114" y="359924"/>
                  </a:lnTo>
                  <a:cubicBezTo>
                    <a:pt x="87523" y="359924"/>
                    <a:pt x="57226" y="347374"/>
                    <a:pt x="34888" y="325036"/>
                  </a:cubicBezTo>
                  <a:cubicBezTo>
                    <a:pt x="12549" y="302698"/>
                    <a:pt x="0" y="272401"/>
                    <a:pt x="0" y="240810"/>
                  </a:cubicBezTo>
                  <a:lnTo>
                    <a:pt x="0" y="119114"/>
                  </a:lnTo>
                  <a:cubicBezTo>
                    <a:pt x="0" y="87523"/>
                    <a:pt x="12549" y="57226"/>
                    <a:pt x="34888" y="34888"/>
                  </a:cubicBezTo>
                  <a:cubicBezTo>
                    <a:pt x="57226" y="12549"/>
                    <a:pt x="87523" y="0"/>
                    <a:pt x="119114" y="0"/>
                  </a:cubicBezTo>
                  <a:close/>
                </a:path>
              </a:pathLst>
            </a:custGeom>
            <a:solidFill>
              <a:srgbClr val="405E4B"/>
            </a:solidFill>
          </p:spPr>
        </p:sp>
        <p:sp>
          <p:nvSpPr>
            <p:cNvPr name="TextBox 25" id="25"/>
            <p:cNvSpPr txBox="true"/>
            <p:nvPr/>
          </p:nvSpPr>
          <p:spPr>
            <a:xfrm>
              <a:off x="0" y="-133350"/>
              <a:ext cx="238227" cy="493274"/>
            </a:xfrm>
            <a:prstGeom prst="rect">
              <a:avLst/>
            </a:prstGeom>
          </p:spPr>
          <p:txBody>
            <a:bodyPr anchor="ctr" rtlCol="false" tIns="39016" lIns="39016" bIns="39016" rIns="39016"/>
            <a:lstStyle/>
            <a:p>
              <a:pPr algn="ctr">
                <a:lnSpc>
                  <a:spcPts val="4984"/>
                </a:lnSpc>
              </a:pPr>
            </a:p>
          </p:txBody>
        </p:sp>
      </p:grpSp>
      <p:sp>
        <p:nvSpPr>
          <p:cNvPr name="TextBox 26" id="26"/>
          <p:cNvSpPr txBox="true"/>
          <p:nvPr/>
        </p:nvSpPr>
        <p:spPr>
          <a:xfrm rot="0">
            <a:off x="6323043" y="2112748"/>
            <a:ext cx="599253" cy="531495"/>
          </a:xfrm>
          <a:prstGeom prst="rect">
            <a:avLst/>
          </a:prstGeom>
        </p:spPr>
        <p:txBody>
          <a:bodyPr anchor="t" rtlCol="false" tIns="0" lIns="0" bIns="0" rIns="0">
            <a:spAutoFit/>
          </a:bodyPr>
          <a:lstStyle/>
          <a:p>
            <a:pPr algn="ctr">
              <a:lnSpc>
                <a:spcPts val="3569"/>
              </a:lnSpc>
            </a:pPr>
            <a:r>
              <a:rPr lang="en-US" sz="3399">
                <a:solidFill>
                  <a:srgbClr val="FFFFFF"/>
                </a:solidFill>
                <a:latin typeface="Times New Roman Bold"/>
              </a:rPr>
              <a:t>05</a:t>
            </a:r>
          </a:p>
        </p:txBody>
      </p:sp>
      <p:grpSp>
        <p:nvGrpSpPr>
          <p:cNvPr name="Group 27" id="27"/>
          <p:cNvGrpSpPr/>
          <p:nvPr/>
        </p:nvGrpSpPr>
        <p:grpSpPr>
          <a:xfrm rot="0">
            <a:off x="86915" y="176499"/>
            <a:ext cx="8807996" cy="1059831"/>
            <a:chOff x="0" y="0"/>
            <a:chExt cx="2319801" cy="279133"/>
          </a:xfrm>
        </p:grpSpPr>
        <p:sp>
          <p:nvSpPr>
            <p:cNvPr name="Freeform 28" id="28"/>
            <p:cNvSpPr/>
            <p:nvPr/>
          </p:nvSpPr>
          <p:spPr>
            <a:xfrm flipH="false" flipV="false" rot="0">
              <a:off x="0" y="0"/>
              <a:ext cx="2319801" cy="279133"/>
            </a:xfrm>
            <a:custGeom>
              <a:avLst/>
              <a:gdLst/>
              <a:ahLst/>
              <a:cxnLst/>
              <a:rect r="r" b="b" t="t" l="l"/>
              <a:pathLst>
                <a:path h="279133" w="2319801">
                  <a:moveTo>
                    <a:pt x="0" y="0"/>
                  </a:moveTo>
                  <a:lnTo>
                    <a:pt x="2319801" y="0"/>
                  </a:lnTo>
                  <a:lnTo>
                    <a:pt x="2319801" y="279133"/>
                  </a:lnTo>
                  <a:lnTo>
                    <a:pt x="0" y="279133"/>
                  </a:lnTo>
                  <a:close/>
                </a:path>
              </a:pathLst>
            </a:custGeom>
            <a:solidFill>
              <a:srgbClr val="405E4B"/>
            </a:solidFill>
          </p:spPr>
        </p:sp>
        <p:sp>
          <p:nvSpPr>
            <p:cNvPr name="TextBox 29" id="29"/>
            <p:cNvSpPr txBox="true"/>
            <p:nvPr/>
          </p:nvSpPr>
          <p:spPr>
            <a:xfrm>
              <a:off x="0" y="-104775"/>
              <a:ext cx="2319801" cy="383908"/>
            </a:xfrm>
            <a:prstGeom prst="rect">
              <a:avLst/>
            </a:prstGeom>
          </p:spPr>
          <p:txBody>
            <a:bodyPr anchor="ctr" rtlCol="false" tIns="50800" lIns="50800" bIns="50800" rIns="50800"/>
            <a:lstStyle/>
            <a:p>
              <a:pPr algn="ctr">
                <a:lnSpc>
                  <a:spcPts val="3640"/>
                </a:lnSpc>
              </a:pPr>
            </a:p>
          </p:txBody>
        </p:sp>
      </p:grpSp>
      <p:sp>
        <p:nvSpPr>
          <p:cNvPr name="TextBox 30" id="30"/>
          <p:cNvSpPr txBox="true"/>
          <p:nvPr/>
        </p:nvSpPr>
        <p:spPr>
          <a:xfrm rot="0">
            <a:off x="250702" y="357187"/>
            <a:ext cx="8480422" cy="1314450"/>
          </a:xfrm>
          <a:prstGeom prst="rect">
            <a:avLst/>
          </a:prstGeom>
        </p:spPr>
        <p:txBody>
          <a:bodyPr anchor="t" rtlCol="false" tIns="0" lIns="0" bIns="0" rIns="0">
            <a:spAutoFit/>
          </a:bodyPr>
          <a:lstStyle/>
          <a:p>
            <a:pPr algn="just">
              <a:lnSpc>
                <a:spcPts val="4725"/>
              </a:lnSpc>
            </a:pPr>
            <a:r>
              <a:rPr lang="en-US" sz="4500">
                <a:solidFill>
                  <a:srgbClr val="FFFFFF"/>
                </a:solidFill>
                <a:latin typeface="Times New Roman Bold"/>
              </a:rPr>
              <a:t>Plan For Data Anaiysis</a:t>
            </a:r>
          </a:p>
          <a:p>
            <a:pPr algn="just">
              <a:lnSpc>
                <a:spcPts val="4725"/>
              </a:lnSpc>
            </a:pPr>
          </a:p>
        </p:txBody>
      </p:sp>
      <p:grpSp>
        <p:nvGrpSpPr>
          <p:cNvPr name="Group 31" id="31"/>
          <p:cNvGrpSpPr/>
          <p:nvPr/>
        </p:nvGrpSpPr>
        <p:grpSpPr>
          <a:xfrm rot="0">
            <a:off x="131270" y="1933860"/>
            <a:ext cx="510544" cy="771351"/>
            <a:chOff x="0" y="0"/>
            <a:chExt cx="238227" cy="359924"/>
          </a:xfrm>
        </p:grpSpPr>
        <p:sp>
          <p:nvSpPr>
            <p:cNvPr name="Freeform 32" id="32"/>
            <p:cNvSpPr/>
            <p:nvPr/>
          </p:nvSpPr>
          <p:spPr>
            <a:xfrm flipH="false" flipV="false" rot="0">
              <a:off x="0" y="0"/>
              <a:ext cx="238227" cy="359924"/>
            </a:xfrm>
            <a:custGeom>
              <a:avLst/>
              <a:gdLst/>
              <a:ahLst/>
              <a:cxnLst/>
              <a:rect r="r" b="b" t="t" l="l"/>
              <a:pathLst>
                <a:path h="359924" w="238227">
                  <a:moveTo>
                    <a:pt x="119114" y="0"/>
                  </a:moveTo>
                  <a:lnTo>
                    <a:pt x="119114" y="0"/>
                  </a:lnTo>
                  <a:cubicBezTo>
                    <a:pt x="184898" y="0"/>
                    <a:pt x="238227" y="53329"/>
                    <a:pt x="238227" y="119114"/>
                  </a:cubicBezTo>
                  <a:lnTo>
                    <a:pt x="238227" y="240810"/>
                  </a:lnTo>
                  <a:cubicBezTo>
                    <a:pt x="238227" y="306595"/>
                    <a:pt x="184898" y="359924"/>
                    <a:pt x="119114" y="359924"/>
                  </a:cubicBezTo>
                  <a:lnTo>
                    <a:pt x="119114" y="359924"/>
                  </a:lnTo>
                  <a:cubicBezTo>
                    <a:pt x="87523" y="359924"/>
                    <a:pt x="57226" y="347374"/>
                    <a:pt x="34888" y="325036"/>
                  </a:cubicBezTo>
                  <a:cubicBezTo>
                    <a:pt x="12549" y="302698"/>
                    <a:pt x="0" y="272401"/>
                    <a:pt x="0" y="240810"/>
                  </a:cubicBezTo>
                  <a:lnTo>
                    <a:pt x="0" y="119114"/>
                  </a:lnTo>
                  <a:cubicBezTo>
                    <a:pt x="0" y="87523"/>
                    <a:pt x="12549" y="57226"/>
                    <a:pt x="34888" y="34888"/>
                  </a:cubicBezTo>
                  <a:cubicBezTo>
                    <a:pt x="57226" y="12549"/>
                    <a:pt x="87523" y="0"/>
                    <a:pt x="119114" y="0"/>
                  </a:cubicBezTo>
                  <a:close/>
                </a:path>
              </a:pathLst>
            </a:custGeom>
            <a:solidFill>
              <a:srgbClr val="405E4B"/>
            </a:solidFill>
          </p:spPr>
        </p:sp>
        <p:sp>
          <p:nvSpPr>
            <p:cNvPr name="TextBox 33" id="33"/>
            <p:cNvSpPr txBox="true"/>
            <p:nvPr/>
          </p:nvSpPr>
          <p:spPr>
            <a:xfrm>
              <a:off x="0" y="-133350"/>
              <a:ext cx="238227" cy="493274"/>
            </a:xfrm>
            <a:prstGeom prst="rect">
              <a:avLst/>
            </a:prstGeom>
          </p:spPr>
          <p:txBody>
            <a:bodyPr anchor="ctr" rtlCol="false" tIns="39016" lIns="39016" bIns="39016" rIns="39016"/>
            <a:lstStyle/>
            <a:p>
              <a:pPr algn="ctr">
                <a:lnSpc>
                  <a:spcPts val="4984"/>
                </a:lnSpc>
              </a:pPr>
            </a:p>
          </p:txBody>
        </p:sp>
      </p:grpSp>
      <p:sp>
        <p:nvSpPr>
          <p:cNvPr name="TextBox 34" id="34"/>
          <p:cNvSpPr txBox="true"/>
          <p:nvPr/>
        </p:nvSpPr>
        <p:spPr>
          <a:xfrm rot="0">
            <a:off x="86915" y="2112748"/>
            <a:ext cx="599253" cy="531495"/>
          </a:xfrm>
          <a:prstGeom prst="rect">
            <a:avLst/>
          </a:prstGeom>
        </p:spPr>
        <p:txBody>
          <a:bodyPr anchor="t" rtlCol="false" tIns="0" lIns="0" bIns="0" rIns="0">
            <a:spAutoFit/>
          </a:bodyPr>
          <a:lstStyle/>
          <a:p>
            <a:pPr algn="ctr">
              <a:lnSpc>
                <a:spcPts val="3569"/>
              </a:lnSpc>
            </a:pPr>
            <a:r>
              <a:rPr lang="en-US" sz="3399">
                <a:solidFill>
                  <a:srgbClr val="FFFFFF"/>
                </a:solidFill>
                <a:latin typeface="Times New Roman Bold"/>
              </a:rPr>
              <a:t>04</a:t>
            </a:r>
          </a:p>
        </p:txBody>
      </p:sp>
      <p:grpSp>
        <p:nvGrpSpPr>
          <p:cNvPr name="Group 35" id="35"/>
          <p:cNvGrpSpPr/>
          <p:nvPr/>
        </p:nvGrpSpPr>
        <p:grpSpPr>
          <a:xfrm rot="0">
            <a:off x="13799239" y="1954815"/>
            <a:ext cx="510544" cy="771351"/>
            <a:chOff x="0" y="0"/>
            <a:chExt cx="238227" cy="359924"/>
          </a:xfrm>
        </p:grpSpPr>
        <p:sp>
          <p:nvSpPr>
            <p:cNvPr name="Freeform 36" id="36"/>
            <p:cNvSpPr/>
            <p:nvPr/>
          </p:nvSpPr>
          <p:spPr>
            <a:xfrm flipH="false" flipV="false" rot="0">
              <a:off x="0" y="0"/>
              <a:ext cx="238227" cy="359924"/>
            </a:xfrm>
            <a:custGeom>
              <a:avLst/>
              <a:gdLst/>
              <a:ahLst/>
              <a:cxnLst/>
              <a:rect r="r" b="b" t="t" l="l"/>
              <a:pathLst>
                <a:path h="359924" w="238227">
                  <a:moveTo>
                    <a:pt x="119114" y="0"/>
                  </a:moveTo>
                  <a:lnTo>
                    <a:pt x="119114" y="0"/>
                  </a:lnTo>
                  <a:cubicBezTo>
                    <a:pt x="184898" y="0"/>
                    <a:pt x="238227" y="53329"/>
                    <a:pt x="238227" y="119114"/>
                  </a:cubicBezTo>
                  <a:lnTo>
                    <a:pt x="238227" y="240810"/>
                  </a:lnTo>
                  <a:cubicBezTo>
                    <a:pt x="238227" y="306595"/>
                    <a:pt x="184898" y="359924"/>
                    <a:pt x="119114" y="359924"/>
                  </a:cubicBezTo>
                  <a:lnTo>
                    <a:pt x="119114" y="359924"/>
                  </a:lnTo>
                  <a:cubicBezTo>
                    <a:pt x="87523" y="359924"/>
                    <a:pt x="57226" y="347374"/>
                    <a:pt x="34888" y="325036"/>
                  </a:cubicBezTo>
                  <a:cubicBezTo>
                    <a:pt x="12549" y="302698"/>
                    <a:pt x="0" y="272401"/>
                    <a:pt x="0" y="240810"/>
                  </a:cubicBezTo>
                  <a:lnTo>
                    <a:pt x="0" y="119114"/>
                  </a:lnTo>
                  <a:cubicBezTo>
                    <a:pt x="0" y="87523"/>
                    <a:pt x="12549" y="57226"/>
                    <a:pt x="34888" y="34888"/>
                  </a:cubicBezTo>
                  <a:cubicBezTo>
                    <a:pt x="57226" y="12549"/>
                    <a:pt x="87523" y="0"/>
                    <a:pt x="119114" y="0"/>
                  </a:cubicBezTo>
                  <a:close/>
                </a:path>
              </a:pathLst>
            </a:custGeom>
            <a:solidFill>
              <a:srgbClr val="405E4B"/>
            </a:solidFill>
          </p:spPr>
        </p:sp>
        <p:sp>
          <p:nvSpPr>
            <p:cNvPr name="TextBox 37" id="37"/>
            <p:cNvSpPr txBox="true"/>
            <p:nvPr/>
          </p:nvSpPr>
          <p:spPr>
            <a:xfrm>
              <a:off x="0" y="-133350"/>
              <a:ext cx="238227" cy="493274"/>
            </a:xfrm>
            <a:prstGeom prst="rect">
              <a:avLst/>
            </a:prstGeom>
          </p:spPr>
          <p:txBody>
            <a:bodyPr anchor="ctr" rtlCol="false" tIns="39016" lIns="39016" bIns="39016" rIns="39016"/>
            <a:lstStyle/>
            <a:p>
              <a:pPr algn="ctr">
                <a:lnSpc>
                  <a:spcPts val="4984"/>
                </a:lnSpc>
              </a:pPr>
            </a:p>
          </p:txBody>
        </p:sp>
      </p:grpSp>
      <p:sp>
        <p:nvSpPr>
          <p:cNvPr name="TextBox 38" id="38"/>
          <p:cNvSpPr txBox="true"/>
          <p:nvPr/>
        </p:nvSpPr>
        <p:spPr>
          <a:xfrm rot="0">
            <a:off x="13754884" y="2133703"/>
            <a:ext cx="599253" cy="531495"/>
          </a:xfrm>
          <a:prstGeom prst="rect">
            <a:avLst/>
          </a:prstGeom>
        </p:spPr>
        <p:txBody>
          <a:bodyPr anchor="t" rtlCol="false" tIns="0" lIns="0" bIns="0" rIns="0">
            <a:spAutoFit/>
          </a:bodyPr>
          <a:lstStyle/>
          <a:p>
            <a:pPr algn="ctr">
              <a:lnSpc>
                <a:spcPts val="3569"/>
              </a:lnSpc>
            </a:pPr>
            <a:r>
              <a:rPr lang="en-US" sz="3399">
                <a:solidFill>
                  <a:srgbClr val="FFFFFF"/>
                </a:solidFill>
                <a:latin typeface="Times New Roman Bold"/>
              </a:rPr>
              <a:t>06</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aphicFrame>
        <p:nvGraphicFramePr>
          <p:cNvPr name="Table 2" id="2"/>
          <p:cNvGraphicFramePr>
            <a:graphicFrameLocks noGrp="true"/>
          </p:cNvGraphicFramePr>
          <p:nvPr/>
        </p:nvGraphicFramePr>
        <p:xfrm>
          <a:off x="387201" y="1823077"/>
          <a:ext cx="17900799" cy="7536196"/>
        </p:xfrm>
        <a:graphic>
          <a:graphicData uri="http://schemas.openxmlformats.org/drawingml/2006/table">
            <a:tbl>
              <a:tblPr/>
              <a:tblGrid>
                <a:gridCol w="4212500"/>
                <a:gridCol w="6073217"/>
                <a:gridCol w="7615082"/>
              </a:tblGrid>
              <a:tr h="1218143">
                <a:tc>
                  <a:txBody>
                    <a:bodyPr anchor="t" rtlCol="false"/>
                    <a:lstStyle/>
                    <a:p>
                      <a:pPr algn="ctr">
                        <a:lnSpc>
                          <a:spcPts val="3816"/>
                        </a:lnSpc>
                        <a:defRPr/>
                      </a:pPr>
                      <a:endParaRPr lang="en-US" sz="1100"/>
                    </a:p>
                  </a:txBody>
                  <a:tcPr marL="173098" marR="173098" marT="173098" marB="173098"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405E4B"/>
                    </a:solidFill>
                  </a:tcPr>
                </a:tc>
                <a:tc>
                  <a:txBody>
                    <a:bodyPr anchor="t" rtlCol="false"/>
                    <a:lstStyle/>
                    <a:p>
                      <a:pPr algn="ctr">
                        <a:lnSpc>
                          <a:spcPts val="1908"/>
                        </a:lnSpc>
                        <a:defRPr/>
                      </a:pPr>
                      <a:endParaRPr lang="en-US" sz="1100"/>
                    </a:p>
                  </a:txBody>
                  <a:tcPr marL="173098" marR="173098" marT="173098" marB="173098"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405E4B"/>
                    </a:solidFill>
                  </a:tcPr>
                </a:tc>
                <a:tc>
                  <a:txBody>
                    <a:bodyPr anchor="t" rtlCol="false"/>
                    <a:lstStyle/>
                    <a:p>
                      <a:pPr algn="ctr">
                        <a:lnSpc>
                          <a:spcPts val="1908"/>
                        </a:lnSpc>
                        <a:defRPr/>
                      </a:pPr>
                      <a:endParaRPr lang="en-US" sz="1100"/>
                    </a:p>
                  </a:txBody>
                  <a:tcPr marL="173098" marR="173098" marT="173098" marB="173098"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405E4B"/>
                    </a:solidFill>
                  </a:tcPr>
                </a:tc>
              </a:tr>
              <a:tr h="1945903">
                <a:tc>
                  <a:txBody>
                    <a:bodyPr anchor="t" rtlCol="false"/>
                    <a:lstStyle/>
                    <a:p>
                      <a:pPr algn="ctr">
                        <a:lnSpc>
                          <a:spcPts val="3779"/>
                        </a:lnSpc>
                        <a:defRPr/>
                      </a:pPr>
                      <a:endParaRPr lang="en-US" sz="1100"/>
                    </a:p>
                    <a:p>
                      <a:pPr algn="ctr">
                        <a:lnSpc>
                          <a:spcPts val="3779"/>
                        </a:lnSpc>
                      </a:pPr>
                    </a:p>
                  </a:txBody>
                  <a:tcPr marL="173098" marR="173098" marT="173098" marB="173098"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405E4B"/>
                    </a:solidFill>
                  </a:tcPr>
                </a:tc>
                <a:tc>
                  <a:txBody>
                    <a:bodyPr anchor="t" rtlCol="false"/>
                    <a:lstStyle/>
                    <a:p>
                      <a:pPr algn="ctr">
                        <a:lnSpc>
                          <a:spcPts val="1908"/>
                        </a:lnSpc>
                        <a:defRPr/>
                      </a:pPr>
                      <a:endParaRPr lang="en-US" sz="1100"/>
                    </a:p>
                  </a:txBody>
                  <a:tcPr marL="173098" marR="173098" marT="173098" marB="173098"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405E4B"/>
                    </a:solidFill>
                  </a:tcPr>
                </a:tc>
                <a:tc>
                  <a:txBody>
                    <a:bodyPr anchor="t" rtlCol="false"/>
                    <a:lstStyle/>
                    <a:p>
                      <a:pPr algn="ctr">
                        <a:lnSpc>
                          <a:spcPts val="1908"/>
                        </a:lnSpc>
                        <a:defRPr/>
                      </a:pPr>
                      <a:endParaRPr lang="en-US" sz="1100"/>
                    </a:p>
                  </a:txBody>
                  <a:tcPr marL="173098" marR="173098" marT="173098" marB="173098"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405E4B"/>
                    </a:solidFill>
                  </a:tcPr>
                </a:tc>
              </a:tr>
              <a:tr h="1978351">
                <a:tc>
                  <a:txBody>
                    <a:bodyPr anchor="t" rtlCol="false"/>
                    <a:lstStyle/>
                    <a:p>
                      <a:pPr algn="ctr">
                        <a:lnSpc>
                          <a:spcPts val="1908"/>
                        </a:lnSpc>
                        <a:defRPr/>
                      </a:pPr>
                      <a:endParaRPr lang="en-US" sz="1100"/>
                    </a:p>
                  </a:txBody>
                  <a:tcPr marL="173098" marR="173098" marT="173098" marB="173098"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405E4B"/>
                    </a:solidFill>
                  </a:tcPr>
                </a:tc>
                <a:tc>
                  <a:txBody>
                    <a:bodyPr anchor="t" rtlCol="false"/>
                    <a:lstStyle/>
                    <a:p>
                      <a:pPr algn="ctr">
                        <a:lnSpc>
                          <a:spcPts val="1908"/>
                        </a:lnSpc>
                        <a:defRPr/>
                      </a:pPr>
                      <a:endParaRPr lang="en-US" sz="1100"/>
                    </a:p>
                  </a:txBody>
                  <a:tcPr marL="173098" marR="173098" marT="173098" marB="173098"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405E4B"/>
                    </a:solidFill>
                  </a:tcPr>
                </a:tc>
                <a:tc>
                  <a:txBody>
                    <a:bodyPr anchor="t" rtlCol="false"/>
                    <a:lstStyle/>
                    <a:p>
                      <a:pPr algn="ctr">
                        <a:lnSpc>
                          <a:spcPts val="1908"/>
                        </a:lnSpc>
                        <a:defRPr/>
                      </a:pPr>
                      <a:endParaRPr lang="en-US" sz="1100"/>
                    </a:p>
                  </a:txBody>
                  <a:tcPr marL="173098" marR="173098" marT="173098" marB="173098"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405E4B"/>
                    </a:solidFill>
                  </a:tcPr>
                </a:tc>
              </a:tr>
              <a:tr h="2393799">
                <a:tc>
                  <a:txBody>
                    <a:bodyPr anchor="t" rtlCol="false"/>
                    <a:lstStyle/>
                    <a:p>
                      <a:pPr algn="ctr">
                        <a:lnSpc>
                          <a:spcPts val="1908"/>
                        </a:lnSpc>
                        <a:defRPr/>
                      </a:pPr>
                      <a:endParaRPr lang="en-US" sz="1100"/>
                    </a:p>
                  </a:txBody>
                  <a:tcPr marL="173098" marR="173098" marT="173098" marB="173098"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405E4B"/>
                    </a:solidFill>
                  </a:tcPr>
                </a:tc>
                <a:tc>
                  <a:txBody>
                    <a:bodyPr anchor="t" rtlCol="false"/>
                    <a:lstStyle/>
                    <a:p>
                      <a:pPr algn="ctr">
                        <a:lnSpc>
                          <a:spcPts val="1908"/>
                        </a:lnSpc>
                        <a:defRPr/>
                      </a:pPr>
                      <a:r>
                        <a:rPr lang="en-US" sz="1362">
                          <a:solidFill>
                            <a:srgbClr val="FFFFFF"/>
                          </a:solidFill>
                          <a:latin typeface="Times New Roman"/>
                        </a:rPr>
                        <a:t>d</a:t>
                      </a:r>
                      <a:endParaRPr lang="en-US" sz="1100"/>
                    </a:p>
                  </a:txBody>
                  <a:tcPr marL="173098" marR="173098" marT="173098" marB="173098"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405E4B"/>
                    </a:solidFill>
                  </a:tcPr>
                </a:tc>
                <a:tc>
                  <a:txBody>
                    <a:bodyPr anchor="t" rtlCol="false"/>
                    <a:lstStyle/>
                    <a:p>
                      <a:pPr algn="l">
                        <a:lnSpc>
                          <a:spcPts val="3640"/>
                        </a:lnSpc>
                        <a:defRPr/>
                      </a:pPr>
                      <a:r>
                        <a:rPr lang="en-US" sz="2600">
                          <a:solidFill>
                            <a:srgbClr val="FFFFFF"/>
                          </a:solidFill>
                          <a:latin typeface="Times New Roman"/>
                        </a:rPr>
                        <a:t>* Mean (SD) for: </a:t>
                      </a:r>
                      <a:endParaRPr lang="en-US" sz="1100"/>
                    </a:p>
                    <a:p>
                      <a:pPr algn="l">
                        <a:lnSpc>
                          <a:spcPts val="3640"/>
                        </a:lnSpc>
                      </a:pPr>
                      <a:r>
                        <a:rPr lang="en-US" sz="2600">
                          <a:solidFill>
                            <a:srgbClr val="FFFFFF"/>
                          </a:solidFill>
                          <a:latin typeface="Times New Roman"/>
                        </a:rPr>
                        <a:t>* Comfort with AI Logistics (H3) </a:t>
                      </a:r>
                    </a:p>
                    <a:p>
                      <a:pPr algn="l">
                        <a:lnSpc>
                          <a:spcPts val="3640"/>
                        </a:lnSpc>
                      </a:pPr>
                      <a:r>
                        <a:rPr lang="en-US" sz="2600">
                          <a:solidFill>
                            <a:srgbClr val="FFFFFF"/>
                          </a:solidFill>
                          <a:latin typeface="Times New Roman"/>
                        </a:rPr>
                        <a:t>(Categorical scale) </a:t>
                      </a:r>
                    </a:p>
                    <a:p>
                      <a:pPr algn="l">
                        <a:lnSpc>
                          <a:spcPts val="3640"/>
                        </a:lnSpc>
                      </a:pPr>
                      <a:r>
                        <a:rPr lang="en-US" sz="2600">
                          <a:solidFill>
                            <a:srgbClr val="FFFFFF"/>
                          </a:solidFill>
                          <a:latin typeface="Times New Roman"/>
                        </a:rPr>
                        <a:t>* Cost Savings with AI (H3) (Categorical scale)</a:t>
                      </a:r>
                    </a:p>
                  </a:txBody>
                  <a:tcPr marL="173098" marR="173098" marT="173098" marB="173098"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405E4B"/>
                    </a:solidFill>
                  </a:tcPr>
                </a:tc>
              </a:tr>
            </a:tbl>
          </a:graphicData>
        </a:graphic>
      </p:graphicFrame>
      <p:sp>
        <p:nvSpPr>
          <p:cNvPr name="TextBox 3" id="3"/>
          <p:cNvSpPr txBox="true"/>
          <p:nvPr/>
        </p:nvSpPr>
        <p:spPr>
          <a:xfrm rot="0">
            <a:off x="1359829" y="2030448"/>
            <a:ext cx="1554659" cy="671576"/>
          </a:xfrm>
          <a:prstGeom prst="rect">
            <a:avLst/>
          </a:prstGeom>
        </p:spPr>
        <p:txBody>
          <a:bodyPr anchor="t" rtlCol="false" tIns="0" lIns="0" bIns="0" rIns="0">
            <a:spAutoFit/>
          </a:bodyPr>
          <a:lstStyle/>
          <a:p>
            <a:pPr algn="ctr">
              <a:lnSpc>
                <a:spcPts val="4984"/>
              </a:lnSpc>
              <a:spcBef>
                <a:spcPct val="0"/>
              </a:spcBef>
            </a:pPr>
            <a:r>
              <a:rPr lang="en-US" sz="3560">
                <a:solidFill>
                  <a:srgbClr val="FFFFFF"/>
                </a:solidFill>
                <a:latin typeface="Times New Roman"/>
              </a:rPr>
              <a:t>TABLE</a:t>
            </a:r>
          </a:p>
        </p:txBody>
      </p:sp>
      <p:sp>
        <p:nvSpPr>
          <p:cNvPr name="TextBox 4" id="4"/>
          <p:cNvSpPr txBox="true"/>
          <p:nvPr/>
        </p:nvSpPr>
        <p:spPr>
          <a:xfrm rot="0">
            <a:off x="5620454" y="2030448"/>
            <a:ext cx="3239988" cy="671576"/>
          </a:xfrm>
          <a:prstGeom prst="rect">
            <a:avLst/>
          </a:prstGeom>
        </p:spPr>
        <p:txBody>
          <a:bodyPr anchor="t" rtlCol="false" tIns="0" lIns="0" bIns="0" rIns="0">
            <a:spAutoFit/>
          </a:bodyPr>
          <a:lstStyle/>
          <a:p>
            <a:pPr algn="ctr">
              <a:lnSpc>
                <a:spcPts val="4984"/>
              </a:lnSpc>
              <a:spcBef>
                <a:spcPct val="0"/>
              </a:spcBef>
            </a:pPr>
            <a:r>
              <a:rPr lang="en-US" sz="3560">
                <a:solidFill>
                  <a:srgbClr val="FFFFFF"/>
                </a:solidFill>
                <a:latin typeface="Times New Roman"/>
              </a:rPr>
              <a:t>DESCRIPTION</a:t>
            </a:r>
          </a:p>
        </p:txBody>
      </p:sp>
      <p:sp>
        <p:nvSpPr>
          <p:cNvPr name="TextBox 5" id="5"/>
          <p:cNvSpPr txBox="true"/>
          <p:nvPr/>
        </p:nvSpPr>
        <p:spPr>
          <a:xfrm rot="0">
            <a:off x="12799104" y="2030448"/>
            <a:ext cx="2698849" cy="671576"/>
          </a:xfrm>
          <a:prstGeom prst="rect">
            <a:avLst/>
          </a:prstGeom>
        </p:spPr>
        <p:txBody>
          <a:bodyPr anchor="t" rtlCol="false" tIns="0" lIns="0" bIns="0" rIns="0">
            <a:spAutoFit/>
          </a:bodyPr>
          <a:lstStyle/>
          <a:p>
            <a:pPr algn="ctr">
              <a:lnSpc>
                <a:spcPts val="4984"/>
              </a:lnSpc>
              <a:spcBef>
                <a:spcPct val="0"/>
              </a:spcBef>
            </a:pPr>
            <a:r>
              <a:rPr lang="en-US" sz="3560">
                <a:solidFill>
                  <a:srgbClr val="FFFFFF"/>
                </a:solidFill>
                <a:latin typeface="Times New Roman"/>
              </a:rPr>
              <a:t>VARIABLES</a:t>
            </a:r>
          </a:p>
        </p:txBody>
      </p:sp>
      <p:sp>
        <p:nvSpPr>
          <p:cNvPr name="TextBox 6" id="6"/>
          <p:cNvSpPr txBox="true"/>
          <p:nvPr/>
        </p:nvSpPr>
        <p:spPr>
          <a:xfrm rot="0">
            <a:off x="699398" y="3599845"/>
            <a:ext cx="3062999" cy="953135"/>
          </a:xfrm>
          <a:prstGeom prst="rect">
            <a:avLst/>
          </a:prstGeom>
        </p:spPr>
        <p:txBody>
          <a:bodyPr anchor="t" rtlCol="false" tIns="0" lIns="0" bIns="0" rIns="0">
            <a:spAutoFit/>
          </a:bodyPr>
          <a:lstStyle/>
          <a:p>
            <a:pPr algn="ctr">
              <a:lnSpc>
                <a:spcPts val="3640"/>
              </a:lnSpc>
            </a:pPr>
            <a:r>
              <a:rPr lang="en-US" sz="2600">
                <a:solidFill>
                  <a:srgbClr val="FFFFFF"/>
                </a:solidFill>
                <a:latin typeface="Times New Roman"/>
              </a:rPr>
              <a:t>Online Platforms vs. </a:t>
            </a:r>
          </a:p>
          <a:p>
            <a:pPr algn="l">
              <a:lnSpc>
                <a:spcPts val="3640"/>
              </a:lnSpc>
              <a:spcBef>
                <a:spcPct val="0"/>
              </a:spcBef>
            </a:pPr>
            <a:r>
              <a:rPr lang="en-US" sz="2600">
                <a:solidFill>
                  <a:srgbClr val="FFFFFF"/>
                </a:solidFill>
                <a:latin typeface="Times New Roman"/>
              </a:rPr>
              <a:t>AI Views (H1)</a:t>
            </a:r>
          </a:p>
        </p:txBody>
      </p:sp>
      <p:sp>
        <p:nvSpPr>
          <p:cNvPr name="TextBox 7" id="7"/>
          <p:cNvSpPr txBox="true"/>
          <p:nvPr/>
        </p:nvSpPr>
        <p:spPr>
          <a:xfrm rot="0">
            <a:off x="4690710" y="3044924"/>
            <a:ext cx="6123831" cy="1867006"/>
          </a:xfrm>
          <a:prstGeom prst="rect">
            <a:avLst/>
          </a:prstGeom>
        </p:spPr>
        <p:txBody>
          <a:bodyPr anchor="t" rtlCol="false" tIns="0" lIns="0" bIns="0" rIns="0">
            <a:spAutoFit/>
          </a:bodyPr>
          <a:lstStyle/>
          <a:p>
            <a:pPr algn="l">
              <a:lnSpc>
                <a:spcPts val="3640"/>
              </a:lnSpc>
            </a:pPr>
            <a:r>
              <a:rPr lang="en-US" sz="2600">
                <a:solidFill>
                  <a:srgbClr val="FFFFFF"/>
                </a:solidFill>
                <a:latin typeface="Times New Roman"/>
              </a:rPr>
              <a:t>Compares how people who have never </a:t>
            </a:r>
          </a:p>
          <a:p>
            <a:pPr algn="l">
              <a:lnSpc>
                <a:spcPts val="3640"/>
              </a:lnSpc>
            </a:pPr>
            <a:r>
              <a:rPr lang="en-US" sz="2600">
                <a:solidFill>
                  <a:srgbClr val="FFFFFF"/>
                </a:solidFill>
                <a:latin typeface="Times New Roman"/>
              </a:rPr>
              <a:t>used online planning tools view AI in </a:t>
            </a:r>
          </a:p>
          <a:p>
            <a:pPr algn="l">
              <a:lnSpc>
                <a:spcPts val="3640"/>
              </a:lnSpc>
            </a:pPr>
            <a:r>
              <a:rPr lang="en-US" sz="2600">
                <a:solidFill>
                  <a:srgbClr val="FFFFFF"/>
                </a:solidFill>
                <a:latin typeface="Times New Roman"/>
              </a:rPr>
              <a:t>wedding planning compared to those </a:t>
            </a:r>
          </a:p>
          <a:p>
            <a:pPr algn="l">
              <a:lnSpc>
                <a:spcPts val="3640"/>
              </a:lnSpc>
              <a:spcBef>
                <a:spcPct val="0"/>
              </a:spcBef>
            </a:pPr>
            <a:r>
              <a:rPr lang="en-US" sz="2600">
                <a:solidFill>
                  <a:srgbClr val="FFFFFF"/>
                </a:solidFill>
                <a:latin typeface="Times New Roman"/>
              </a:rPr>
              <a:t>who have used them (H1).</a:t>
            </a:r>
          </a:p>
        </p:txBody>
      </p:sp>
      <p:sp>
        <p:nvSpPr>
          <p:cNvPr name="TextBox 8" id="8"/>
          <p:cNvSpPr txBox="true"/>
          <p:nvPr/>
        </p:nvSpPr>
        <p:spPr>
          <a:xfrm rot="0">
            <a:off x="10957949" y="3044924"/>
            <a:ext cx="7170241" cy="1867535"/>
          </a:xfrm>
          <a:prstGeom prst="rect">
            <a:avLst/>
          </a:prstGeom>
        </p:spPr>
        <p:txBody>
          <a:bodyPr anchor="t" rtlCol="false" tIns="0" lIns="0" bIns="0" rIns="0">
            <a:spAutoFit/>
          </a:bodyPr>
          <a:lstStyle/>
          <a:p>
            <a:pPr algn="l">
              <a:lnSpc>
                <a:spcPts val="3640"/>
              </a:lnSpc>
            </a:pPr>
            <a:r>
              <a:rPr lang="en-US" sz="2600">
                <a:solidFill>
                  <a:srgbClr val="FFFFFF"/>
                </a:solidFill>
                <a:latin typeface="Times New Roman"/>
              </a:rPr>
              <a:t>*Used Online Platform (H1) (Yes/No)  </a:t>
            </a:r>
          </a:p>
          <a:p>
            <a:pPr algn="l">
              <a:lnSpc>
                <a:spcPts val="3640"/>
              </a:lnSpc>
            </a:pPr>
            <a:r>
              <a:rPr lang="en-US" sz="2600">
                <a:solidFill>
                  <a:srgbClr val="FFFFFF"/>
                </a:solidFill>
                <a:latin typeface="Times New Roman"/>
              </a:rPr>
              <a:t>* Importance of AI in Planning (H1) (Likert scale) </a:t>
            </a:r>
          </a:p>
          <a:p>
            <a:pPr algn="l">
              <a:lnSpc>
                <a:spcPts val="3640"/>
              </a:lnSpc>
            </a:pPr>
            <a:r>
              <a:rPr lang="en-US" sz="2600">
                <a:solidFill>
                  <a:srgbClr val="FFFFFF"/>
                </a:solidFill>
                <a:latin typeface="Times New Roman"/>
              </a:rPr>
              <a:t>* AI Reduces Stress (H1) (Likert scale) </a:t>
            </a:r>
          </a:p>
          <a:p>
            <a:pPr algn="l">
              <a:lnSpc>
                <a:spcPts val="3640"/>
              </a:lnSpc>
              <a:spcBef>
                <a:spcPct val="0"/>
              </a:spcBef>
            </a:pPr>
            <a:r>
              <a:rPr lang="en-US" sz="2600">
                <a:solidFill>
                  <a:srgbClr val="FFFFFF"/>
                </a:solidFill>
                <a:latin typeface="Times New Roman"/>
              </a:rPr>
              <a:t>* Likely to Use Online Platform (H1) (Likert scale)</a:t>
            </a:r>
          </a:p>
        </p:txBody>
      </p:sp>
      <p:sp>
        <p:nvSpPr>
          <p:cNvPr name="TextBox 9" id="9"/>
          <p:cNvSpPr txBox="true"/>
          <p:nvPr/>
        </p:nvSpPr>
        <p:spPr>
          <a:xfrm rot="0">
            <a:off x="699398" y="5486400"/>
            <a:ext cx="3250478" cy="1410335"/>
          </a:xfrm>
          <a:prstGeom prst="rect">
            <a:avLst/>
          </a:prstGeom>
        </p:spPr>
        <p:txBody>
          <a:bodyPr anchor="t" rtlCol="false" tIns="0" lIns="0" bIns="0" rIns="0">
            <a:spAutoFit/>
          </a:bodyPr>
          <a:lstStyle/>
          <a:p>
            <a:pPr algn="l">
              <a:lnSpc>
                <a:spcPts val="3640"/>
              </a:lnSpc>
            </a:pPr>
            <a:r>
              <a:rPr lang="en-US" sz="2600">
                <a:solidFill>
                  <a:srgbClr val="FFFFFF"/>
                </a:solidFill>
                <a:latin typeface="Times New Roman"/>
              </a:rPr>
              <a:t>Beliefs about AI Personalization </a:t>
            </a:r>
          </a:p>
          <a:p>
            <a:pPr algn="l">
              <a:lnSpc>
                <a:spcPts val="3640"/>
              </a:lnSpc>
              <a:spcBef>
                <a:spcPct val="0"/>
              </a:spcBef>
            </a:pPr>
            <a:r>
              <a:rPr lang="en-US" sz="2600">
                <a:solidFill>
                  <a:srgbClr val="FFFFFF"/>
                </a:solidFill>
                <a:latin typeface="Times New Roman"/>
              </a:rPr>
              <a:t>(H2)</a:t>
            </a:r>
          </a:p>
        </p:txBody>
      </p:sp>
      <p:sp>
        <p:nvSpPr>
          <p:cNvPr name="TextBox 10" id="10"/>
          <p:cNvSpPr txBox="true"/>
          <p:nvPr/>
        </p:nvSpPr>
        <p:spPr>
          <a:xfrm rot="0">
            <a:off x="4597633" y="5486400"/>
            <a:ext cx="5899501" cy="953135"/>
          </a:xfrm>
          <a:prstGeom prst="rect">
            <a:avLst/>
          </a:prstGeom>
        </p:spPr>
        <p:txBody>
          <a:bodyPr anchor="t" rtlCol="false" tIns="0" lIns="0" bIns="0" rIns="0">
            <a:spAutoFit/>
          </a:bodyPr>
          <a:lstStyle/>
          <a:p>
            <a:pPr algn="l">
              <a:lnSpc>
                <a:spcPts val="3640"/>
              </a:lnSpc>
            </a:pPr>
            <a:r>
              <a:rPr lang="en-US" sz="2600">
                <a:solidFill>
                  <a:srgbClr val="FFFFFF"/>
                </a:solidFill>
                <a:latin typeface="Times New Roman"/>
              </a:rPr>
              <a:t>Summarizes average responses on AI </a:t>
            </a:r>
          </a:p>
          <a:p>
            <a:pPr algn="l">
              <a:lnSpc>
                <a:spcPts val="3640"/>
              </a:lnSpc>
              <a:spcBef>
                <a:spcPct val="0"/>
              </a:spcBef>
            </a:pPr>
            <a:r>
              <a:rPr lang="en-US" sz="2600">
                <a:solidFill>
                  <a:srgbClr val="FFFFFF"/>
                </a:solidFill>
                <a:latin typeface="Times New Roman"/>
              </a:rPr>
              <a:t>personalizing weddings (H2).</a:t>
            </a:r>
          </a:p>
        </p:txBody>
      </p:sp>
      <p:sp>
        <p:nvSpPr>
          <p:cNvPr name="TextBox 11" id="11"/>
          <p:cNvSpPr txBox="true"/>
          <p:nvPr/>
        </p:nvSpPr>
        <p:spPr>
          <a:xfrm rot="0">
            <a:off x="10957949" y="5038725"/>
            <a:ext cx="6854130" cy="1867535"/>
          </a:xfrm>
          <a:prstGeom prst="rect">
            <a:avLst/>
          </a:prstGeom>
        </p:spPr>
        <p:txBody>
          <a:bodyPr anchor="t" rtlCol="false" tIns="0" lIns="0" bIns="0" rIns="0">
            <a:spAutoFit/>
          </a:bodyPr>
          <a:lstStyle/>
          <a:p>
            <a:pPr algn="l">
              <a:lnSpc>
                <a:spcPts val="3640"/>
              </a:lnSpc>
            </a:pPr>
            <a:r>
              <a:rPr lang="en-US" sz="2600">
                <a:solidFill>
                  <a:srgbClr val="FFFFFF"/>
                </a:solidFill>
                <a:latin typeface="Times New Roman"/>
              </a:rPr>
              <a:t>* Mean (SD) for: </a:t>
            </a:r>
          </a:p>
          <a:p>
            <a:pPr algn="l">
              <a:lnSpc>
                <a:spcPts val="3640"/>
              </a:lnSpc>
            </a:pPr>
            <a:r>
              <a:rPr lang="en-US" sz="2600">
                <a:solidFill>
                  <a:srgbClr val="FFFFFF"/>
                </a:solidFill>
                <a:latin typeface="Times New Roman"/>
              </a:rPr>
              <a:t>* Customized Wedding Ideas (H2) (Likert scale) </a:t>
            </a:r>
          </a:p>
          <a:p>
            <a:pPr algn="l">
              <a:lnSpc>
                <a:spcPts val="3640"/>
              </a:lnSpc>
            </a:pPr>
            <a:r>
              <a:rPr lang="en-US" sz="2600">
                <a:solidFill>
                  <a:srgbClr val="FFFFFF"/>
                </a:solidFill>
                <a:latin typeface="Times New Roman"/>
              </a:rPr>
              <a:t>* Unique Weddings with AI (H2) (Likert scale) </a:t>
            </a:r>
          </a:p>
          <a:p>
            <a:pPr algn="l">
              <a:lnSpc>
                <a:spcPts val="3640"/>
              </a:lnSpc>
              <a:spcBef>
                <a:spcPct val="0"/>
              </a:spcBef>
            </a:pPr>
            <a:r>
              <a:rPr lang="en-US" sz="2600">
                <a:solidFill>
                  <a:srgbClr val="FFFFFF"/>
                </a:solidFill>
                <a:latin typeface="Times New Roman"/>
              </a:rPr>
              <a:t>* AI for Wedding Schedule (H2) (Likert scale)</a:t>
            </a:r>
          </a:p>
        </p:txBody>
      </p:sp>
      <p:sp>
        <p:nvSpPr>
          <p:cNvPr name="TextBox 12" id="12"/>
          <p:cNvSpPr txBox="true"/>
          <p:nvPr/>
        </p:nvSpPr>
        <p:spPr>
          <a:xfrm rot="0">
            <a:off x="699398" y="7501585"/>
            <a:ext cx="3250478" cy="953135"/>
          </a:xfrm>
          <a:prstGeom prst="rect">
            <a:avLst/>
          </a:prstGeom>
        </p:spPr>
        <p:txBody>
          <a:bodyPr anchor="t" rtlCol="false" tIns="0" lIns="0" bIns="0" rIns="0">
            <a:spAutoFit/>
          </a:bodyPr>
          <a:lstStyle/>
          <a:p>
            <a:pPr algn="l">
              <a:lnSpc>
                <a:spcPts val="3639"/>
              </a:lnSpc>
              <a:spcBef>
                <a:spcPct val="0"/>
              </a:spcBef>
            </a:pPr>
            <a:r>
              <a:rPr lang="en-US" sz="2599">
                <a:solidFill>
                  <a:srgbClr val="FFFFFF"/>
                </a:solidFill>
                <a:latin typeface="Times New Roman"/>
              </a:rPr>
              <a:t>Comfort &amp; Cost Savings with AI (H3)</a:t>
            </a:r>
          </a:p>
        </p:txBody>
      </p:sp>
      <p:sp>
        <p:nvSpPr>
          <p:cNvPr name="TextBox 13" id="13"/>
          <p:cNvSpPr txBox="true"/>
          <p:nvPr/>
        </p:nvSpPr>
        <p:spPr>
          <a:xfrm rot="0">
            <a:off x="4829730" y="7501585"/>
            <a:ext cx="4821436" cy="953135"/>
          </a:xfrm>
          <a:prstGeom prst="rect">
            <a:avLst/>
          </a:prstGeom>
        </p:spPr>
        <p:txBody>
          <a:bodyPr anchor="t" rtlCol="false" tIns="0" lIns="0" bIns="0" rIns="0">
            <a:spAutoFit/>
          </a:bodyPr>
          <a:lstStyle/>
          <a:p>
            <a:pPr algn="l">
              <a:lnSpc>
                <a:spcPts val="3640"/>
              </a:lnSpc>
            </a:pPr>
            <a:r>
              <a:rPr lang="en-US" sz="2600">
                <a:solidFill>
                  <a:srgbClr val="FFFFFF"/>
                </a:solidFill>
                <a:latin typeface="Times New Roman"/>
              </a:rPr>
              <a:t>Summarizes average responses on </a:t>
            </a:r>
          </a:p>
          <a:p>
            <a:pPr algn="l">
              <a:lnSpc>
                <a:spcPts val="3640"/>
              </a:lnSpc>
              <a:spcBef>
                <a:spcPct val="0"/>
              </a:spcBef>
            </a:pPr>
            <a:r>
              <a:rPr lang="en-US" sz="2600">
                <a:solidFill>
                  <a:srgbClr val="FFFFFF"/>
                </a:solidFill>
                <a:latin typeface="Times New Roman"/>
              </a:rPr>
              <a:t>AI's role in the wedding day (H3).</a:t>
            </a:r>
          </a:p>
        </p:txBody>
      </p:sp>
      <p:grpSp>
        <p:nvGrpSpPr>
          <p:cNvPr name="Group 14" id="14"/>
          <p:cNvGrpSpPr/>
          <p:nvPr/>
        </p:nvGrpSpPr>
        <p:grpSpPr>
          <a:xfrm rot="0">
            <a:off x="86915" y="176499"/>
            <a:ext cx="8807996" cy="1059831"/>
            <a:chOff x="0" y="0"/>
            <a:chExt cx="2319801" cy="279133"/>
          </a:xfrm>
        </p:grpSpPr>
        <p:sp>
          <p:nvSpPr>
            <p:cNvPr name="Freeform 15" id="15"/>
            <p:cNvSpPr/>
            <p:nvPr/>
          </p:nvSpPr>
          <p:spPr>
            <a:xfrm flipH="false" flipV="false" rot="0">
              <a:off x="0" y="0"/>
              <a:ext cx="2319801" cy="279133"/>
            </a:xfrm>
            <a:custGeom>
              <a:avLst/>
              <a:gdLst/>
              <a:ahLst/>
              <a:cxnLst/>
              <a:rect r="r" b="b" t="t" l="l"/>
              <a:pathLst>
                <a:path h="279133" w="2319801">
                  <a:moveTo>
                    <a:pt x="0" y="0"/>
                  </a:moveTo>
                  <a:lnTo>
                    <a:pt x="2319801" y="0"/>
                  </a:lnTo>
                  <a:lnTo>
                    <a:pt x="2319801" y="279133"/>
                  </a:lnTo>
                  <a:lnTo>
                    <a:pt x="0" y="279133"/>
                  </a:lnTo>
                  <a:close/>
                </a:path>
              </a:pathLst>
            </a:custGeom>
            <a:solidFill>
              <a:srgbClr val="405E4B"/>
            </a:solidFill>
          </p:spPr>
        </p:sp>
        <p:sp>
          <p:nvSpPr>
            <p:cNvPr name="TextBox 16" id="16"/>
            <p:cNvSpPr txBox="true"/>
            <p:nvPr/>
          </p:nvSpPr>
          <p:spPr>
            <a:xfrm>
              <a:off x="0" y="-104775"/>
              <a:ext cx="2319801" cy="383908"/>
            </a:xfrm>
            <a:prstGeom prst="rect">
              <a:avLst/>
            </a:prstGeom>
          </p:spPr>
          <p:txBody>
            <a:bodyPr anchor="ctr" rtlCol="false" tIns="50800" lIns="50800" bIns="50800" rIns="50800"/>
            <a:lstStyle/>
            <a:p>
              <a:pPr algn="ctr">
                <a:lnSpc>
                  <a:spcPts val="3640"/>
                </a:lnSpc>
              </a:pPr>
            </a:p>
          </p:txBody>
        </p:sp>
      </p:grpSp>
      <p:sp>
        <p:nvSpPr>
          <p:cNvPr name="TextBox 17" id="17"/>
          <p:cNvSpPr txBox="true"/>
          <p:nvPr/>
        </p:nvSpPr>
        <p:spPr>
          <a:xfrm rot="0">
            <a:off x="250702" y="357187"/>
            <a:ext cx="8480422" cy="714375"/>
          </a:xfrm>
          <a:prstGeom prst="rect">
            <a:avLst/>
          </a:prstGeom>
        </p:spPr>
        <p:txBody>
          <a:bodyPr anchor="t" rtlCol="false" tIns="0" lIns="0" bIns="0" rIns="0">
            <a:spAutoFit/>
          </a:bodyPr>
          <a:lstStyle/>
          <a:p>
            <a:pPr algn="just">
              <a:lnSpc>
                <a:spcPts val="4725"/>
              </a:lnSpc>
            </a:pPr>
            <a:r>
              <a:rPr lang="en-US" sz="4500">
                <a:solidFill>
                  <a:srgbClr val="FFFFFF"/>
                </a:solidFill>
                <a:latin typeface="Times New Roman Bold"/>
              </a:rPr>
              <a:t>Key Table Shells of Zola</a:t>
            </a:r>
          </a:p>
        </p:txBody>
      </p:sp>
      <p:sp>
        <p:nvSpPr>
          <p:cNvPr name="Freeform 18" id="18"/>
          <p:cNvSpPr/>
          <p:nvPr/>
        </p:nvSpPr>
        <p:spPr>
          <a:xfrm flipH="false" flipV="false" rot="-2000039">
            <a:off x="18961" y="8672418"/>
            <a:ext cx="1499118" cy="2360816"/>
          </a:xfrm>
          <a:custGeom>
            <a:avLst/>
            <a:gdLst/>
            <a:ahLst/>
            <a:cxnLst/>
            <a:rect r="r" b="b" t="t" l="l"/>
            <a:pathLst>
              <a:path h="2360816" w="1499118">
                <a:moveTo>
                  <a:pt x="0" y="0"/>
                </a:moveTo>
                <a:lnTo>
                  <a:pt x="1499118" y="0"/>
                </a:lnTo>
                <a:lnTo>
                  <a:pt x="1499118" y="2360815"/>
                </a:lnTo>
                <a:lnTo>
                  <a:pt x="0" y="2360815"/>
                </a:lnTo>
                <a:lnTo>
                  <a:pt x="0" y="0"/>
                </a:lnTo>
                <a:close/>
              </a:path>
            </a:pathLst>
          </a:custGeom>
          <a:blipFill>
            <a:blip r:embed="rId2"/>
            <a:stretch>
              <a:fillRect l="0" t="0" r="0" b="0"/>
            </a:stretch>
          </a:blipFill>
        </p:spPr>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891087">
            <a:off x="-5126020" y="4526890"/>
            <a:ext cx="11969060" cy="11520220"/>
          </a:xfrm>
          <a:custGeom>
            <a:avLst/>
            <a:gdLst/>
            <a:ahLst/>
            <a:cxnLst/>
            <a:rect r="r" b="b" t="t" l="l"/>
            <a:pathLst>
              <a:path h="11520220" w="11969060">
                <a:moveTo>
                  <a:pt x="0" y="0"/>
                </a:moveTo>
                <a:lnTo>
                  <a:pt x="11969060" y="0"/>
                </a:lnTo>
                <a:lnTo>
                  <a:pt x="11969060" y="11520220"/>
                </a:lnTo>
                <a:lnTo>
                  <a:pt x="0" y="11520220"/>
                </a:lnTo>
                <a:lnTo>
                  <a:pt x="0" y="0"/>
                </a:lnTo>
                <a:close/>
              </a:path>
            </a:pathLst>
          </a:custGeom>
          <a:blipFill>
            <a:blip r:embed="rId2">
              <a:alphaModFix amt="59000"/>
            </a:blip>
            <a:stretch>
              <a:fillRect l="0" t="0" r="0" b="0"/>
            </a:stretch>
          </a:blipFill>
        </p:spPr>
      </p:sp>
      <p:graphicFrame>
        <p:nvGraphicFramePr>
          <p:cNvPr name="Table 3" id="3"/>
          <p:cNvGraphicFramePr>
            <a:graphicFrameLocks noGrp="true"/>
          </p:cNvGraphicFramePr>
          <p:nvPr/>
        </p:nvGraphicFramePr>
        <p:xfrm>
          <a:off x="237420" y="2012701"/>
          <a:ext cx="17754686" cy="7013057"/>
        </p:xfrm>
        <a:graphic>
          <a:graphicData uri="http://schemas.openxmlformats.org/drawingml/2006/table">
            <a:tbl>
              <a:tblPr/>
              <a:tblGrid>
                <a:gridCol w="3971042"/>
                <a:gridCol w="6074203"/>
                <a:gridCol w="7709441"/>
              </a:tblGrid>
              <a:tr h="1193101">
                <a:tc>
                  <a:txBody>
                    <a:bodyPr anchor="t" rtlCol="false"/>
                    <a:lstStyle/>
                    <a:p>
                      <a:pPr algn="ctr">
                        <a:lnSpc>
                          <a:spcPts val="3816"/>
                        </a:lnSpc>
                        <a:defRPr/>
                      </a:pPr>
                      <a:endParaRPr lang="en-US" sz="1100"/>
                    </a:p>
                  </a:txBody>
                  <a:tcPr marL="173098" marR="173098" marT="173098" marB="173098"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405E4B"/>
                    </a:solidFill>
                  </a:tcPr>
                </a:tc>
                <a:tc>
                  <a:txBody>
                    <a:bodyPr anchor="t" rtlCol="false"/>
                    <a:lstStyle/>
                    <a:p>
                      <a:pPr algn="ctr">
                        <a:lnSpc>
                          <a:spcPts val="1908"/>
                        </a:lnSpc>
                        <a:defRPr/>
                      </a:pPr>
                      <a:endParaRPr lang="en-US" sz="1100"/>
                    </a:p>
                  </a:txBody>
                  <a:tcPr marL="173098" marR="173098" marT="173098" marB="173098"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405E4B"/>
                    </a:solidFill>
                  </a:tcPr>
                </a:tc>
                <a:tc>
                  <a:txBody>
                    <a:bodyPr anchor="t" rtlCol="false"/>
                    <a:lstStyle/>
                    <a:p>
                      <a:pPr algn="ctr">
                        <a:lnSpc>
                          <a:spcPts val="1908"/>
                        </a:lnSpc>
                        <a:defRPr/>
                      </a:pPr>
                      <a:endParaRPr lang="en-US" sz="1100"/>
                    </a:p>
                  </a:txBody>
                  <a:tcPr marL="173098" marR="173098" marT="173098" marB="173098"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405E4B"/>
                    </a:solidFill>
                  </a:tcPr>
                </a:tc>
              </a:tr>
              <a:tr h="2825531">
                <a:tc>
                  <a:txBody>
                    <a:bodyPr anchor="t" rtlCol="false"/>
                    <a:lstStyle/>
                    <a:p>
                      <a:pPr algn="ctr">
                        <a:lnSpc>
                          <a:spcPts val="3779"/>
                        </a:lnSpc>
                        <a:defRPr/>
                      </a:pPr>
                      <a:endParaRPr lang="en-US" sz="1100"/>
                    </a:p>
                    <a:p>
                      <a:pPr algn="ctr">
                        <a:lnSpc>
                          <a:spcPts val="3779"/>
                        </a:lnSpc>
                      </a:pPr>
                    </a:p>
                  </a:txBody>
                  <a:tcPr marL="173098" marR="173098" marT="173098" marB="173098"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405E4B"/>
                    </a:solidFill>
                  </a:tcPr>
                </a:tc>
                <a:tc>
                  <a:txBody>
                    <a:bodyPr anchor="t" rtlCol="false"/>
                    <a:lstStyle/>
                    <a:p>
                      <a:pPr algn="l">
                        <a:lnSpc>
                          <a:spcPts val="3640"/>
                        </a:lnSpc>
                        <a:defRPr/>
                      </a:pPr>
                      <a:r>
                        <a:rPr lang="en-US" sz="2600">
                          <a:solidFill>
                            <a:srgbClr val="FFFFFF"/>
                          </a:solidFill>
                          <a:latin typeface="Times New Roman"/>
                        </a:rPr>
                        <a:t>Summarizes average responses on AI photography (H4).</a:t>
                      </a:r>
                      <a:endParaRPr lang="en-US" sz="1100"/>
                    </a:p>
                  </a:txBody>
                  <a:tcPr marL="173098" marR="173098" marT="173098" marB="173098"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405E4B"/>
                    </a:solidFill>
                  </a:tcPr>
                </a:tc>
                <a:tc>
                  <a:txBody>
                    <a:bodyPr anchor="t" rtlCol="false"/>
                    <a:lstStyle/>
                    <a:p>
                      <a:pPr algn="l">
                        <a:lnSpc>
                          <a:spcPts val="3640"/>
                        </a:lnSpc>
                        <a:defRPr/>
                      </a:pPr>
                      <a:r>
                        <a:rPr lang="en-US" sz="2600">
                          <a:solidFill>
                            <a:srgbClr val="FFFFFF"/>
                          </a:solidFill>
                          <a:latin typeface="Times New Roman"/>
                        </a:rPr>
                        <a:t>* Mean (SD) for: </a:t>
                      </a:r>
                      <a:endParaRPr lang="en-US" sz="1100"/>
                    </a:p>
                    <a:p>
                      <a:pPr algn="l">
                        <a:lnSpc>
                          <a:spcPts val="3640"/>
                        </a:lnSpc>
                      </a:pPr>
                      <a:r>
                        <a:rPr lang="en-US" sz="2600">
                          <a:solidFill>
                            <a:srgbClr val="FFFFFF"/>
                          </a:solidFill>
                          <a:latin typeface="Times New Roman"/>
                        </a:rPr>
                        <a:t>* AI-Powered Cameras (H4) (Likert scale) </a:t>
                      </a:r>
                    </a:p>
                    <a:p>
                      <a:pPr algn="l">
                        <a:lnSpc>
                          <a:spcPts val="3640"/>
                        </a:lnSpc>
                      </a:pPr>
                      <a:r>
                        <a:rPr lang="en-US" sz="2600">
                          <a:solidFill>
                            <a:srgbClr val="FFFFFF"/>
                          </a:solidFill>
                          <a:latin typeface="Times New Roman"/>
                        </a:rPr>
                        <a:t>* Capturing Emotions with AI (H4) (Likert scale) </a:t>
                      </a:r>
                    </a:p>
                    <a:p>
                      <a:pPr algn="l">
                        <a:lnSpc>
                          <a:spcPts val="3640"/>
                        </a:lnSpc>
                      </a:pPr>
                      <a:r>
                        <a:rPr lang="en-US" sz="2600">
                          <a:solidFill>
                            <a:srgbClr val="FFFFFF"/>
                          </a:solidFill>
                          <a:latin typeface="Times New Roman"/>
                        </a:rPr>
                        <a:t>* Satisfaction with AI Photography (H4) (Likert scale)</a:t>
                      </a:r>
                    </a:p>
                  </a:txBody>
                  <a:tcPr marL="173098" marR="173098" marT="173098" marB="173098"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405E4B"/>
                    </a:solidFill>
                  </a:tcPr>
                </a:tc>
              </a:tr>
              <a:tr h="2994424">
                <a:tc>
                  <a:txBody>
                    <a:bodyPr anchor="t" rtlCol="false"/>
                    <a:lstStyle/>
                    <a:p>
                      <a:pPr algn="ctr">
                        <a:lnSpc>
                          <a:spcPts val="1908"/>
                        </a:lnSpc>
                        <a:defRPr/>
                      </a:pPr>
                      <a:endParaRPr lang="en-US" sz="1100"/>
                    </a:p>
                  </a:txBody>
                  <a:tcPr marL="173098" marR="173098" marT="173098" marB="173098"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405E4B"/>
                    </a:solidFill>
                  </a:tcPr>
                </a:tc>
                <a:tc>
                  <a:txBody>
                    <a:bodyPr anchor="t" rtlCol="false"/>
                    <a:lstStyle/>
                    <a:p>
                      <a:pPr algn="ctr">
                        <a:lnSpc>
                          <a:spcPts val="1908"/>
                        </a:lnSpc>
                        <a:defRPr/>
                      </a:pPr>
                      <a:endParaRPr lang="en-US" sz="1100"/>
                    </a:p>
                  </a:txBody>
                  <a:tcPr marL="173098" marR="173098" marT="173098" marB="173098"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405E4B"/>
                    </a:solidFill>
                  </a:tcPr>
                </a:tc>
                <a:tc>
                  <a:txBody>
                    <a:bodyPr anchor="t" rtlCol="false"/>
                    <a:lstStyle/>
                    <a:p>
                      <a:pPr algn="l">
                        <a:lnSpc>
                          <a:spcPts val="3779"/>
                        </a:lnSpc>
                        <a:defRPr/>
                      </a:pPr>
                      <a:r>
                        <a:rPr lang="en-US" sz="2700">
                          <a:solidFill>
                            <a:srgbClr val="FFFFFF"/>
                          </a:solidFill>
                          <a:latin typeface="Times New Roman"/>
                        </a:rPr>
                        <a:t>* Age (Years) </a:t>
                      </a:r>
                      <a:endParaRPr lang="en-US" sz="1100"/>
                    </a:p>
                    <a:p>
                      <a:pPr algn="l">
                        <a:lnSpc>
                          <a:spcPts val="3779"/>
                        </a:lnSpc>
                      </a:pPr>
                      <a:r>
                        <a:rPr lang="en-US" sz="2700">
                          <a:solidFill>
                            <a:srgbClr val="FFFFFF"/>
                          </a:solidFill>
                          <a:latin typeface="Times New Roman"/>
                        </a:rPr>
                        <a:t>* Gender (Male/Female/Other) </a:t>
                      </a:r>
                    </a:p>
                    <a:p>
                      <a:pPr algn="l">
                        <a:lnSpc>
                          <a:spcPts val="3779"/>
                        </a:lnSpc>
                      </a:pPr>
                      <a:r>
                        <a:rPr lang="en-US" sz="2700">
                          <a:solidFill>
                            <a:srgbClr val="FFFFFF"/>
                          </a:solidFill>
                          <a:latin typeface="Times New Roman"/>
                        </a:rPr>
                        <a:t>* Marital Status </a:t>
                      </a:r>
                    </a:p>
                    <a:p>
                      <a:pPr algn="l">
                        <a:lnSpc>
                          <a:spcPts val="3779"/>
                        </a:lnSpc>
                      </a:pPr>
                      <a:r>
                        <a:rPr lang="en-US" sz="2700">
                          <a:solidFill>
                            <a:srgbClr val="FFFFFF"/>
                          </a:solidFill>
                          <a:latin typeface="Times New Roman"/>
                        </a:rPr>
                        <a:t>(Currently Planning/Considering Planning/Married/Not Considering Planning) </a:t>
                      </a:r>
                    </a:p>
                  </a:txBody>
                  <a:tcPr marL="173098" marR="173098" marT="173098" marB="173098"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405E4B"/>
                    </a:solidFill>
                  </a:tcPr>
                </a:tc>
              </a:tr>
            </a:tbl>
          </a:graphicData>
        </a:graphic>
      </p:graphicFrame>
      <p:sp>
        <p:nvSpPr>
          <p:cNvPr name="TextBox 4" id="4"/>
          <p:cNvSpPr txBox="true"/>
          <p:nvPr/>
        </p:nvSpPr>
        <p:spPr>
          <a:xfrm rot="0">
            <a:off x="1321959" y="2242333"/>
            <a:ext cx="1554659" cy="671576"/>
          </a:xfrm>
          <a:prstGeom prst="rect">
            <a:avLst/>
          </a:prstGeom>
        </p:spPr>
        <p:txBody>
          <a:bodyPr anchor="t" rtlCol="false" tIns="0" lIns="0" bIns="0" rIns="0">
            <a:spAutoFit/>
          </a:bodyPr>
          <a:lstStyle/>
          <a:p>
            <a:pPr algn="ctr">
              <a:lnSpc>
                <a:spcPts val="4984"/>
              </a:lnSpc>
              <a:spcBef>
                <a:spcPct val="0"/>
              </a:spcBef>
            </a:pPr>
            <a:r>
              <a:rPr lang="en-US" sz="3560">
                <a:solidFill>
                  <a:srgbClr val="FFFFFF"/>
                </a:solidFill>
                <a:latin typeface="Times New Roman"/>
              </a:rPr>
              <a:t>TABLE</a:t>
            </a:r>
          </a:p>
        </p:txBody>
      </p:sp>
      <p:sp>
        <p:nvSpPr>
          <p:cNvPr name="TextBox 5" id="5"/>
          <p:cNvSpPr txBox="true"/>
          <p:nvPr/>
        </p:nvSpPr>
        <p:spPr>
          <a:xfrm rot="0">
            <a:off x="5158518" y="2242333"/>
            <a:ext cx="3239988" cy="671576"/>
          </a:xfrm>
          <a:prstGeom prst="rect">
            <a:avLst/>
          </a:prstGeom>
        </p:spPr>
        <p:txBody>
          <a:bodyPr anchor="t" rtlCol="false" tIns="0" lIns="0" bIns="0" rIns="0">
            <a:spAutoFit/>
          </a:bodyPr>
          <a:lstStyle/>
          <a:p>
            <a:pPr algn="ctr">
              <a:lnSpc>
                <a:spcPts val="4984"/>
              </a:lnSpc>
              <a:spcBef>
                <a:spcPct val="0"/>
              </a:spcBef>
            </a:pPr>
            <a:r>
              <a:rPr lang="en-US" sz="3560">
                <a:solidFill>
                  <a:srgbClr val="FFFFFF"/>
                </a:solidFill>
                <a:latin typeface="Times New Roman"/>
              </a:rPr>
              <a:t>DESCRIPTION</a:t>
            </a:r>
          </a:p>
        </p:txBody>
      </p:sp>
      <p:sp>
        <p:nvSpPr>
          <p:cNvPr name="TextBox 6" id="6"/>
          <p:cNvSpPr txBox="true"/>
          <p:nvPr/>
        </p:nvSpPr>
        <p:spPr>
          <a:xfrm rot="0">
            <a:off x="12359764" y="2242333"/>
            <a:ext cx="2698849" cy="671576"/>
          </a:xfrm>
          <a:prstGeom prst="rect">
            <a:avLst/>
          </a:prstGeom>
        </p:spPr>
        <p:txBody>
          <a:bodyPr anchor="t" rtlCol="false" tIns="0" lIns="0" bIns="0" rIns="0">
            <a:spAutoFit/>
          </a:bodyPr>
          <a:lstStyle/>
          <a:p>
            <a:pPr algn="ctr">
              <a:lnSpc>
                <a:spcPts val="4984"/>
              </a:lnSpc>
              <a:spcBef>
                <a:spcPct val="0"/>
              </a:spcBef>
            </a:pPr>
            <a:r>
              <a:rPr lang="en-US" sz="3560">
                <a:solidFill>
                  <a:srgbClr val="FFFFFF"/>
                </a:solidFill>
                <a:latin typeface="Times New Roman"/>
              </a:rPr>
              <a:t>VARIABLES</a:t>
            </a:r>
          </a:p>
        </p:txBody>
      </p:sp>
      <p:sp>
        <p:nvSpPr>
          <p:cNvPr name="TextBox 7" id="7"/>
          <p:cNvSpPr txBox="true"/>
          <p:nvPr/>
        </p:nvSpPr>
        <p:spPr>
          <a:xfrm rot="0">
            <a:off x="567788" y="3948486"/>
            <a:ext cx="3062999" cy="1410335"/>
          </a:xfrm>
          <a:prstGeom prst="rect">
            <a:avLst/>
          </a:prstGeom>
        </p:spPr>
        <p:txBody>
          <a:bodyPr anchor="t" rtlCol="false" tIns="0" lIns="0" bIns="0" rIns="0">
            <a:spAutoFit/>
          </a:bodyPr>
          <a:lstStyle/>
          <a:p>
            <a:pPr algn="l">
              <a:lnSpc>
                <a:spcPts val="3640"/>
              </a:lnSpc>
              <a:spcBef>
                <a:spcPct val="0"/>
              </a:spcBef>
            </a:pPr>
            <a:r>
              <a:rPr lang="en-US" sz="2600">
                <a:solidFill>
                  <a:srgbClr val="FFFFFF"/>
                </a:solidFill>
                <a:latin typeface="Times New Roman"/>
              </a:rPr>
              <a:t>AI Cameras &amp; Capturing Emotions (H4)</a:t>
            </a:r>
          </a:p>
        </p:txBody>
      </p:sp>
      <p:sp>
        <p:nvSpPr>
          <p:cNvPr name="TextBox 8" id="8"/>
          <p:cNvSpPr txBox="true"/>
          <p:nvPr/>
        </p:nvSpPr>
        <p:spPr>
          <a:xfrm rot="0">
            <a:off x="567788" y="6616121"/>
            <a:ext cx="3250478" cy="495935"/>
          </a:xfrm>
          <a:prstGeom prst="rect">
            <a:avLst/>
          </a:prstGeom>
        </p:spPr>
        <p:txBody>
          <a:bodyPr anchor="t" rtlCol="false" tIns="0" lIns="0" bIns="0" rIns="0">
            <a:spAutoFit/>
          </a:bodyPr>
          <a:lstStyle/>
          <a:p>
            <a:pPr algn="l">
              <a:lnSpc>
                <a:spcPts val="3640"/>
              </a:lnSpc>
              <a:spcBef>
                <a:spcPct val="0"/>
              </a:spcBef>
            </a:pPr>
            <a:r>
              <a:rPr lang="en-US" sz="2600">
                <a:solidFill>
                  <a:srgbClr val="FFFFFF"/>
                </a:solidFill>
                <a:latin typeface="Times New Roman"/>
              </a:rPr>
              <a:t>Demographics</a:t>
            </a:r>
          </a:p>
        </p:txBody>
      </p:sp>
      <p:sp>
        <p:nvSpPr>
          <p:cNvPr name="TextBox 9" id="9"/>
          <p:cNvSpPr txBox="true"/>
          <p:nvPr/>
        </p:nvSpPr>
        <p:spPr>
          <a:xfrm rot="0">
            <a:off x="4496629" y="7007281"/>
            <a:ext cx="5793490" cy="988695"/>
          </a:xfrm>
          <a:prstGeom prst="rect">
            <a:avLst/>
          </a:prstGeom>
        </p:spPr>
        <p:txBody>
          <a:bodyPr anchor="t" rtlCol="false" tIns="0" lIns="0" bIns="0" rIns="0">
            <a:spAutoFit/>
          </a:bodyPr>
          <a:lstStyle/>
          <a:p>
            <a:pPr algn="l">
              <a:lnSpc>
                <a:spcPts val="3779"/>
              </a:lnSpc>
            </a:pPr>
            <a:r>
              <a:rPr lang="en-US" sz="2700">
                <a:solidFill>
                  <a:srgbClr val="FFFFFF"/>
                </a:solidFill>
                <a:latin typeface="Times New Roman"/>
              </a:rPr>
              <a:t>Shows the breakdown of participants </a:t>
            </a:r>
          </a:p>
          <a:p>
            <a:pPr algn="l">
              <a:lnSpc>
                <a:spcPts val="3779"/>
              </a:lnSpc>
              <a:spcBef>
                <a:spcPct val="0"/>
              </a:spcBef>
            </a:pPr>
            <a:r>
              <a:rPr lang="en-US" sz="2700">
                <a:solidFill>
                  <a:srgbClr val="FFFFFF"/>
                </a:solidFill>
                <a:latin typeface="Times New Roman"/>
              </a:rPr>
              <a:t>by background factors.</a:t>
            </a:r>
          </a:p>
        </p:txBody>
      </p:sp>
      <p:grpSp>
        <p:nvGrpSpPr>
          <p:cNvPr name="Group 10" id="10"/>
          <p:cNvGrpSpPr/>
          <p:nvPr/>
        </p:nvGrpSpPr>
        <p:grpSpPr>
          <a:xfrm rot="0">
            <a:off x="86915" y="176499"/>
            <a:ext cx="8807996" cy="1059831"/>
            <a:chOff x="0" y="0"/>
            <a:chExt cx="2319801" cy="279133"/>
          </a:xfrm>
        </p:grpSpPr>
        <p:sp>
          <p:nvSpPr>
            <p:cNvPr name="Freeform 11" id="11"/>
            <p:cNvSpPr/>
            <p:nvPr/>
          </p:nvSpPr>
          <p:spPr>
            <a:xfrm flipH="false" flipV="false" rot="0">
              <a:off x="0" y="0"/>
              <a:ext cx="2319801" cy="279133"/>
            </a:xfrm>
            <a:custGeom>
              <a:avLst/>
              <a:gdLst/>
              <a:ahLst/>
              <a:cxnLst/>
              <a:rect r="r" b="b" t="t" l="l"/>
              <a:pathLst>
                <a:path h="279133" w="2319801">
                  <a:moveTo>
                    <a:pt x="0" y="0"/>
                  </a:moveTo>
                  <a:lnTo>
                    <a:pt x="2319801" y="0"/>
                  </a:lnTo>
                  <a:lnTo>
                    <a:pt x="2319801" y="279133"/>
                  </a:lnTo>
                  <a:lnTo>
                    <a:pt x="0" y="279133"/>
                  </a:lnTo>
                  <a:close/>
                </a:path>
              </a:pathLst>
            </a:custGeom>
            <a:solidFill>
              <a:srgbClr val="405E4B"/>
            </a:solidFill>
          </p:spPr>
        </p:sp>
        <p:sp>
          <p:nvSpPr>
            <p:cNvPr name="TextBox 12" id="12"/>
            <p:cNvSpPr txBox="true"/>
            <p:nvPr/>
          </p:nvSpPr>
          <p:spPr>
            <a:xfrm>
              <a:off x="0" y="-104775"/>
              <a:ext cx="2319801" cy="383908"/>
            </a:xfrm>
            <a:prstGeom prst="rect">
              <a:avLst/>
            </a:prstGeom>
          </p:spPr>
          <p:txBody>
            <a:bodyPr anchor="ctr" rtlCol="false" tIns="50800" lIns="50800" bIns="50800" rIns="50800"/>
            <a:lstStyle/>
            <a:p>
              <a:pPr algn="ctr">
                <a:lnSpc>
                  <a:spcPts val="3640"/>
                </a:lnSpc>
              </a:pPr>
            </a:p>
          </p:txBody>
        </p:sp>
      </p:grpSp>
      <p:sp>
        <p:nvSpPr>
          <p:cNvPr name="TextBox 13" id="13"/>
          <p:cNvSpPr txBox="true"/>
          <p:nvPr/>
        </p:nvSpPr>
        <p:spPr>
          <a:xfrm rot="0">
            <a:off x="250702" y="357187"/>
            <a:ext cx="8480422" cy="714375"/>
          </a:xfrm>
          <a:prstGeom prst="rect">
            <a:avLst/>
          </a:prstGeom>
        </p:spPr>
        <p:txBody>
          <a:bodyPr anchor="t" rtlCol="false" tIns="0" lIns="0" bIns="0" rIns="0">
            <a:spAutoFit/>
          </a:bodyPr>
          <a:lstStyle/>
          <a:p>
            <a:pPr algn="just">
              <a:lnSpc>
                <a:spcPts val="4725"/>
              </a:lnSpc>
            </a:pPr>
            <a:r>
              <a:rPr lang="en-US" sz="4500">
                <a:solidFill>
                  <a:srgbClr val="FFFFFF"/>
                </a:solidFill>
                <a:latin typeface="Times New Roman Bold"/>
              </a:rPr>
              <a:t>Key Table Shells of Zola</a:t>
            </a:r>
          </a:p>
        </p:txBody>
      </p:sp>
      <p:sp>
        <p:nvSpPr>
          <p:cNvPr name="Freeform 14" id="14"/>
          <p:cNvSpPr/>
          <p:nvPr/>
        </p:nvSpPr>
        <p:spPr>
          <a:xfrm flipH="false" flipV="false" rot="-3030368">
            <a:off x="16907125" y="-496871"/>
            <a:ext cx="1499118" cy="2360816"/>
          </a:xfrm>
          <a:custGeom>
            <a:avLst/>
            <a:gdLst/>
            <a:ahLst/>
            <a:cxnLst/>
            <a:rect r="r" b="b" t="t" l="l"/>
            <a:pathLst>
              <a:path h="2360816" w="1499118">
                <a:moveTo>
                  <a:pt x="0" y="0"/>
                </a:moveTo>
                <a:lnTo>
                  <a:pt x="1499118" y="0"/>
                </a:lnTo>
                <a:lnTo>
                  <a:pt x="1499118" y="2360816"/>
                </a:lnTo>
                <a:lnTo>
                  <a:pt x="0" y="2360816"/>
                </a:lnTo>
                <a:lnTo>
                  <a:pt x="0" y="0"/>
                </a:lnTo>
                <a:close/>
              </a:path>
            </a:pathLst>
          </a:custGeom>
          <a:blipFill>
            <a:blip r:embed="rId3"/>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81037" y="3022494"/>
            <a:ext cx="2262461" cy="2102032"/>
          </a:xfrm>
          <a:custGeom>
            <a:avLst/>
            <a:gdLst/>
            <a:ahLst/>
            <a:cxnLst/>
            <a:rect r="r" b="b" t="t" l="l"/>
            <a:pathLst>
              <a:path h="2102032" w="2262461">
                <a:moveTo>
                  <a:pt x="0" y="0"/>
                </a:moveTo>
                <a:lnTo>
                  <a:pt x="2262461" y="0"/>
                </a:lnTo>
                <a:lnTo>
                  <a:pt x="2262461" y="2102032"/>
                </a:lnTo>
                <a:lnTo>
                  <a:pt x="0" y="21020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4495944" y="3022494"/>
            <a:ext cx="2262461" cy="2102032"/>
          </a:xfrm>
          <a:custGeom>
            <a:avLst/>
            <a:gdLst/>
            <a:ahLst/>
            <a:cxnLst/>
            <a:rect r="r" b="b" t="t" l="l"/>
            <a:pathLst>
              <a:path h="2102032" w="2262461">
                <a:moveTo>
                  <a:pt x="0" y="0"/>
                </a:moveTo>
                <a:lnTo>
                  <a:pt x="2262461" y="0"/>
                </a:lnTo>
                <a:lnTo>
                  <a:pt x="2262461" y="2102032"/>
                </a:lnTo>
                <a:lnTo>
                  <a:pt x="0" y="21020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8178029" y="3022494"/>
            <a:ext cx="2262461" cy="2102032"/>
          </a:xfrm>
          <a:custGeom>
            <a:avLst/>
            <a:gdLst/>
            <a:ahLst/>
            <a:cxnLst/>
            <a:rect r="r" b="b" t="t" l="l"/>
            <a:pathLst>
              <a:path h="2102032" w="2262461">
                <a:moveTo>
                  <a:pt x="0" y="0"/>
                </a:moveTo>
                <a:lnTo>
                  <a:pt x="2262461" y="0"/>
                </a:lnTo>
                <a:lnTo>
                  <a:pt x="2262461" y="2102032"/>
                </a:lnTo>
                <a:lnTo>
                  <a:pt x="0" y="21020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1874777" y="3022494"/>
            <a:ext cx="2262461" cy="2102032"/>
          </a:xfrm>
          <a:custGeom>
            <a:avLst/>
            <a:gdLst/>
            <a:ahLst/>
            <a:cxnLst/>
            <a:rect r="r" b="b" t="t" l="l"/>
            <a:pathLst>
              <a:path h="2102032" w="2262461">
                <a:moveTo>
                  <a:pt x="0" y="0"/>
                </a:moveTo>
                <a:lnTo>
                  <a:pt x="2262461" y="0"/>
                </a:lnTo>
                <a:lnTo>
                  <a:pt x="2262461" y="2102032"/>
                </a:lnTo>
                <a:lnTo>
                  <a:pt x="0" y="21020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4661073" y="3583242"/>
            <a:ext cx="1932203" cy="1000760"/>
          </a:xfrm>
          <a:prstGeom prst="rect">
            <a:avLst/>
          </a:prstGeom>
        </p:spPr>
        <p:txBody>
          <a:bodyPr anchor="t" rtlCol="false" tIns="0" lIns="0" bIns="0" rIns="0">
            <a:spAutoFit/>
          </a:bodyPr>
          <a:lstStyle/>
          <a:p>
            <a:pPr algn="ctr" marL="0" indent="0" lvl="0">
              <a:lnSpc>
                <a:spcPts val="7840"/>
              </a:lnSpc>
              <a:spcBef>
                <a:spcPct val="0"/>
              </a:spcBef>
            </a:pPr>
            <a:r>
              <a:rPr lang="en-US" sz="5600" spc="-235">
                <a:solidFill>
                  <a:srgbClr val="405E4B"/>
                </a:solidFill>
                <a:latin typeface="Brasika"/>
              </a:rPr>
              <a:t>02</a:t>
            </a:r>
          </a:p>
        </p:txBody>
      </p:sp>
      <p:sp>
        <p:nvSpPr>
          <p:cNvPr name="TextBox 7" id="7"/>
          <p:cNvSpPr txBox="true"/>
          <p:nvPr/>
        </p:nvSpPr>
        <p:spPr>
          <a:xfrm rot="0">
            <a:off x="8323324" y="3583823"/>
            <a:ext cx="1932203" cy="1000760"/>
          </a:xfrm>
          <a:prstGeom prst="rect">
            <a:avLst/>
          </a:prstGeom>
        </p:spPr>
        <p:txBody>
          <a:bodyPr anchor="t" rtlCol="false" tIns="0" lIns="0" bIns="0" rIns="0">
            <a:spAutoFit/>
          </a:bodyPr>
          <a:lstStyle/>
          <a:p>
            <a:pPr algn="ctr" marL="0" indent="0" lvl="0">
              <a:lnSpc>
                <a:spcPts val="7840"/>
              </a:lnSpc>
              <a:spcBef>
                <a:spcPct val="0"/>
              </a:spcBef>
            </a:pPr>
            <a:r>
              <a:rPr lang="en-US" sz="5600" spc="-235">
                <a:solidFill>
                  <a:srgbClr val="405E4B"/>
                </a:solidFill>
                <a:latin typeface="Brasika"/>
              </a:rPr>
              <a:t>03</a:t>
            </a:r>
          </a:p>
        </p:txBody>
      </p:sp>
      <p:sp>
        <p:nvSpPr>
          <p:cNvPr name="TextBox 8" id="8"/>
          <p:cNvSpPr txBox="true"/>
          <p:nvPr/>
        </p:nvSpPr>
        <p:spPr>
          <a:xfrm rot="0">
            <a:off x="12059740" y="3583242"/>
            <a:ext cx="1932203" cy="1000760"/>
          </a:xfrm>
          <a:prstGeom prst="rect">
            <a:avLst/>
          </a:prstGeom>
        </p:spPr>
        <p:txBody>
          <a:bodyPr anchor="t" rtlCol="false" tIns="0" lIns="0" bIns="0" rIns="0">
            <a:spAutoFit/>
          </a:bodyPr>
          <a:lstStyle/>
          <a:p>
            <a:pPr algn="ctr" marL="0" indent="0" lvl="0">
              <a:lnSpc>
                <a:spcPts val="7840"/>
              </a:lnSpc>
              <a:spcBef>
                <a:spcPct val="0"/>
              </a:spcBef>
            </a:pPr>
            <a:r>
              <a:rPr lang="en-US" sz="5600" spc="-235">
                <a:solidFill>
                  <a:srgbClr val="405E4B"/>
                </a:solidFill>
                <a:latin typeface="Brasika"/>
              </a:rPr>
              <a:t>04</a:t>
            </a:r>
          </a:p>
        </p:txBody>
      </p:sp>
      <p:sp>
        <p:nvSpPr>
          <p:cNvPr name="Freeform 9" id="9"/>
          <p:cNvSpPr/>
          <p:nvPr/>
        </p:nvSpPr>
        <p:spPr>
          <a:xfrm flipH="false" flipV="false" rot="4881854">
            <a:off x="-3236450" y="7476315"/>
            <a:ext cx="9152128" cy="8808923"/>
          </a:xfrm>
          <a:custGeom>
            <a:avLst/>
            <a:gdLst/>
            <a:ahLst/>
            <a:cxnLst/>
            <a:rect r="r" b="b" t="t" l="l"/>
            <a:pathLst>
              <a:path h="8808923" w="9152128">
                <a:moveTo>
                  <a:pt x="0" y="0"/>
                </a:moveTo>
                <a:lnTo>
                  <a:pt x="9152128" y="0"/>
                </a:lnTo>
                <a:lnTo>
                  <a:pt x="9152128" y="8808923"/>
                </a:lnTo>
                <a:lnTo>
                  <a:pt x="0" y="8808923"/>
                </a:lnTo>
                <a:lnTo>
                  <a:pt x="0" y="0"/>
                </a:lnTo>
                <a:close/>
              </a:path>
            </a:pathLst>
          </a:custGeom>
          <a:blipFill>
            <a:blip r:embed="rId4">
              <a:alphaModFix amt="59000"/>
            </a:blip>
            <a:stretch>
              <a:fillRect l="0" t="0" r="0" b="0"/>
            </a:stretch>
          </a:blipFill>
        </p:spPr>
      </p:sp>
      <p:sp>
        <p:nvSpPr>
          <p:cNvPr name="TextBox 10" id="10"/>
          <p:cNvSpPr txBox="true"/>
          <p:nvPr/>
        </p:nvSpPr>
        <p:spPr>
          <a:xfrm rot="0">
            <a:off x="458909" y="5566450"/>
            <a:ext cx="2915035" cy="1086818"/>
          </a:xfrm>
          <a:prstGeom prst="rect">
            <a:avLst/>
          </a:prstGeom>
        </p:spPr>
        <p:txBody>
          <a:bodyPr anchor="t" rtlCol="false" tIns="0" lIns="0" bIns="0" rIns="0">
            <a:spAutoFit/>
          </a:bodyPr>
          <a:lstStyle/>
          <a:p>
            <a:pPr algn="ctr" marL="0" indent="0" lvl="0">
              <a:lnSpc>
                <a:spcPts val="4146"/>
              </a:lnSpc>
            </a:pPr>
            <a:r>
              <a:rPr lang="en-US" sz="2961">
                <a:solidFill>
                  <a:srgbClr val="405E4B"/>
                </a:solidFill>
                <a:latin typeface="Times New Roman Bold Italics"/>
              </a:rPr>
              <a:t>Research Problem Definition</a:t>
            </a:r>
          </a:p>
        </p:txBody>
      </p:sp>
      <p:sp>
        <p:nvSpPr>
          <p:cNvPr name="TextBox 11" id="11"/>
          <p:cNvSpPr txBox="true"/>
          <p:nvPr/>
        </p:nvSpPr>
        <p:spPr>
          <a:xfrm rot="0">
            <a:off x="4169657" y="5566450"/>
            <a:ext cx="2915035" cy="1069340"/>
          </a:xfrm>
          <a:prstGeom prst="rect">
            <a:avLst/>
          </a:prstGeom>
        </p:spPr>
        <p:txBody>
          <a:bodyPr anchor="t" rtlCol="false" tIns="0" lIns="0" bIns="0" rIns="0">
            <a:spAutoFit/>
          </a:bodyPr>
          <a:lstStyle/>
          <a:p>
            <a:pPr algn="ctr">
              <a:lnSpc>
                <a:spcPts val="4059"/>
              </a:lnSpc>
            </a:pPr>
            <a:r>
              <a:rPr lang="en-US" sz="2899">
                <a:solidFill>
                  <a:srgbClr val="405E4B"/>
                </a:solidFill>
                <a:latin typeface="Times New Roman Bold Italics"/>
              </a:rPr>
              <a:t>Research </a:t>
            </a:r>
          </a:p>
          <a:p>
            <a:pPr algn="ctr" marL="0" indent="0" lvl="0">
              <a:lnSpc>
                <a:spcPts val="4059"/>
              </a:lnSpc>
            </a:pPr>
            <a:r>
              <a:rPr lang="en-US" sz="2899">
                <a:solidFill>
                  <a:srgbClr val="405E4B"/>
                </a:solidFill>
                <a:latin typeface="Times New Roman Bold Italics"/>
              </a:rPr>
              <a:t>Design</a:t>
            </a:r>
          </a:p>
        </p:txBody>
      </p:sp>
      <p:sp>
        <p:nvSpPr>
          <p:cNvPr name="TextBox 12" id="12"/>
          <p:cNvSpPr txBox="true"/>
          <p:nvPr/>
        </p:nvSpPr>
        <p:spPr>
          <a:xfrm rot="0">
            <a:off x="7851742" y="5583928"/>
            <a:ext cx="2915035" cy="1069340"/>
          </a:xfrm>
          <a:prstGeom prst="rect">
            <a:avLst/>
          </a:prstGeom>
        </p:spPr>
        <p:txBody>
          <a:bodyPr anchor="t" rtlCol="false" tIns="0" lIns="0" bIns="0" rIns="0">
            <a:spAutoFit/>
          </a:bodyPr>
          <a:lstStyle/>
          <a:p>
            <a:pPr algn="ctr">
              <a:lnSpc>
                <a:spcPts val="4059"/>
              </a:lnSpc>
            </a:pPr>
            <a:r>
              <a:rPr lang="en-US" sz="2899">
                <a:solidFill>
                  <a:srgbClr val="405E4B"/>
                </a:solidFill>
                <a:latin typeface="Times New Roman Bold Italics"/>
              </a:rPr>
              <a:t>Data </a:t>
            </a:r>
          </a:p>
          <a:p>
            <a:pPr algn="ctr" marL="0" indent="0" lvl="0">
              <a:lnSpc>
                <a:spcPts val="4059"/>
              </a:lnSpc>
            </a:pPr>
            <a:r>
              <a:rPr lang="en-US" sz="2899">
                <a:solidFill>
                  <a:srgbClr val="405E4B"/>
                </a:solidFill>
                <a:latin typeface="Times New Roman Bold Italics"/>
              </a:rPr>
              <a:t>Collection</a:t>
            </a:r>
          </a:p>
        </p:txBody>
      </p:sp>
      <p:sp>
        <p:nvSpPr>
          <p:cNvPr name="TextBox 13" id="13"/>
          <p:cNvSpPr txBox="true"/>
          <p:nvPr/>
        </p:nvSpPr>
        <p:spPr>
          <a:xfrm rot="0">
            <a:off x="11568324" y="5583928"/>
            <a:ext cx="2915035" cy="1069340"/>
          </a:xfrm>
          <a:prstGeom prst="rect">
            <a:avLst/>
          </a:prstGeom>
        </p:spPr>
        <p:txBody>
          <a:bodyPr anchor="t" rtlCol="false" tIns="0" lIns="0" bIns="0" rIns="0">
            <a:spAutoFit/>
          </a:bodyPr>
          <a:lstStyle/>
          <a:p>
            <a:pPr algn="ctr">
              <a:lnSpc>
                <a:spcPts val="4059"/>
              </a:lnSpc>
            </a:pPr>
            <a:r>
              <a:rPr lang="en-US" sz="2899">
                <a:solidFill>
                  <a:srgbClr val="405E4B"/>
                </a:solidFill>
                <a:latin typeface="Times New Roman Bold Italics"/>
              </a:rPr>
              <a:t>Data </a:t>
            </a:r>
          </a:p>
          <a:p>
            <a:pPr algn="ctr" marL="0" indent="0" lvl="0">
              <a:lnSpc>
                <a:spcPts val="4059"/>
              </a:lnSpc>
            </a:pPr>
            <a:r>
              <a:rPr lang="en-US" sz="2899">
                <a:solidFill>
                  <a:srgbClr val="405E4B"/>
                </a:solidFill>
                <a:latin typeface="Times New Roman Bold Italics"/>
              </a:rPr>
              <a:t>Analysis</a:t>
            </a:r>
          </a:p>
        </p:txBody>
      </p:sp>
      <p:sp>
        <p:nvSpPr>
          <p:cNvPr name="Freeform 14" id="14"/>
          <p:cNvSpPr/>
          <p:nvPr/>
        </p:nvSpPr>
        <p:spPr>
          <a:xfrm flipH="false" flipV="false" rot="238012">
            <a:off x="12683236" y="-6264808"/>
            <a:ext cx="9152128" cy="8808923"/>
          </a:xfrm>
          <a:custGeom>
            <a:avLst/>
            <a:gdLst/>
            <a:ahLst/>
            <a:cxnLst/>
            <a:rect r="r" b="b" t="t" l="l"/>
            <a:pathLst>
              <a:path h="8808923" w="9152128">
                <a:moveTo>
                  <a:pt x="0" y="0"/>
                </a:moveTo>
                <a:lnTo>
                  <a:pt x="9152128" y="0"/>
                </a:lnTo>
                <a:lnTo>
                  <a:pt x="9152128" y="8808923"/>
                </a:lnTo>
                <a:lnTo>
                  <a:pt x="0" y="8808923"/>
                </a:lnTo>
                <a:lnTo>
                  <a:pt x="0" y="0"/>
                </a:lnTo>
                <a:close/>
              </a:path>
            </a:pathLst>
          </a:custGeom>
          <a:blipFill>
            <a:blip r:embed="rId4">
              <a:alphaModFix amt="59000"/>
            </a:blip>
            <a:stretch>
              <a:fillRect l="0" t="0" r="0" b="0"/>
            </a:stretch>
          </a:blipFill>
        </p:spPr>
      </p:sp>
      <p:sp>
        <p:nvSpPr>
          <p:cNvPr name="Freeform 15" id="15"/>
          <p:cNvSpPr/>
          <p:nvPr/>
        </p:nvSpPr>
        <p:spPr>
          <a:xfrm flipH="false" flipV="false" rot="7545989">
            <a:off x="189657" y="-1207916"/>
            <a:ext cx="2299916" cy="3739700"/>
          </a:xfrm>
          <a:custGeom>
            <a:avLst/>
            <a:gdLst/>
            <a:ahLst/>
            <a:cxnLst/>
            <a:rect r="r" b="b" t="t" l="l"/>
            <a:pathLst>
              <a:path h="3739700" w="2299916">
                <a:moveTo>
                  <a:pt x="0" y="0"/>
                </a:moveTo>
                <a:lnTo>
                  <a:pt x="2299915" y="0"/>
                </a:lnTo>
                <a:lnTo>
                  <a:pt x="2299915" y="3739701"/>
                </a:lnTo>
                <a:lnTo>
                  <a:pt x="0" y="3739701"/>
                </a:lnTo>
                <a:lnTo>
                  <a:pt x="0" y="0"/>
                </a:lnTo>
                <a:close/>
              </a:path>
            </a:pathLst>
          </a:custGeom>
          <a:blipFill>
            <a:blip r:embed="rId5"/>
            <a:stretch>
              <a:fillRect l="0" t="0" r="0" b="0"/>
            </a:stretch>
          </a:blipFill>
        </p:spPr>
      </p:sp>
      <p:sp>
        <p:nvSpPr>
          <p:cNvPr name="Freeform 16" id="16"/>
          <p:cNvSpPr/>
          <p:nvPr/>
        </p:nvSpPr>
        <p:spPr>
          <a:xfrm flipH="false" flipV="false" rot="-3745959">
            <a:off x="16109342" y="7640939"/>
            <a:ext cx="2299916" cy="3739700"/>
          </a:xfrm>
          <a:custGeom>
            <a:avLst/>
            <a:gdLst/>
            <a:ahLst/>
            <a:cxnLst/>
            <a:rect r="r" b="b" t="t" l="l"/>
            <a:pathLst>
              <a:path h="3739700" w="2299916">
                <a:moveTo>
                  <a:pt x="0" y="0"/>
                </a:moveTo>
                <a:lnTo>
                  <a:pt x="2299916" y="0"/>
                </a:lnTo>
                <a:lnTo>
                  <a:pt x="2299916" y="3739700"/>
                </a:lnTo>
                <a:lnTo>
                  <a:pt x="0" y="3739700"/>
                </a:lnTo>
                <a:lnTo>
                  <a:pt x="0" y="0"/>
                </a:lnTo>
                <a:close/>
              </a:path>
            </a:pathLst>
          </a:custGeom>
          <a:blipFill>
            <a:blip r:embed="rId5"/>
            <a:stretch>
              <a:fillRect l="0" t="0" r="0" b="0"/>
            </a:stretch>
          </a:blipFill>
        </p:spPr>
      </p:sp>
      <p:sp>
        <p:nvSpPr>
          <p:cNvPr name="Freeform 17" id="17"/>
          <p:cNvSpPr/>
          <p:nvPr/>
        </p:nvSpPr>
        <p:spPr>
          <a:xfrm flipH="false" flipV="false" rot="-2195034">
            <a:off x="17642617" y="7115051"/>
            <a:ext cx="1798319" cy="2924096"/>
          </a:xfrm>
          <a:custGeom>
            <a:avLst/>
            <a:gdLst/>
            <a:ahLst/>
            <a:cxnLst/>
            <a:rect r="r" b="b" t="t" l="l"/>
            <a:pathLst>
              <a:path h="2924096" w="1798319">
                <a:moveTo>
                  <a:pt x="0" y="0"/>
                </a:moveTo>
                <a:lnTo>
                  <a:pt x="1798319" y="0"/>
                </a:lnTo>
                <a:lnTo>
                  <a:pt x="1798319" y="2924096"/>
                </a:lnTo>
                <a:lnTo>
                  <a:pt x="0" y="2924096"/>
                </a:lnTo>
                <a:lnTo>
                  <a:pt x="0" y="0"/>
                </a:lnTo>
                <a:close/>
              </a:path>
            </a:pathLst>
          </a:custGeom>
          <a:blipFill>
            <a:blip r:embed="rId5"/>
            <a:stretch>
              <a:fillRect l="0" t="0" r="0" b="0"/>
            </a:stretch>
          </a:blipFill>
        </p:spPr>
      </p:sp>
      <p:sp>
        <p:nvSpPr>
          <p:cNvPr name="TextBox 18" id="18"/>
          <p:cNvSpPr txBox="true"/>
          <p:nvPr/>
        </p:nvSpPr>
        <p:spPr>
          <a:xfrm rot="0">
            <a:off x="5350492" y="624171"/>
            <a:ext cx="7587017" cy="1889125"/>
          </a:xfrm>
          <a:prstGeom prst="rect">
            <a:avLst/>
          </a:prstGeom>
        </p:spPr>
        <p:txBody>
          <a:bodyPr anchor="t" rtlCol="false" tIns="0" lIns="0" bIns="0" rIns="0">
            <a:spAutoFit/>
          </a:bodyPr>
          <a:lstStyle/>
          <a:p>
            <a:pPr algn="ctr">
              <a:lnSpc>
                <a:spcPts val="7250"/>
              </a:lnSpc>
            </a:pPr>
            <a:r>
              <a:rPr lang="en-US" sz="5000" spc="20">
                <a:solidFill>
                  <a:srgbClr val="242424"/>
                </a:solidFill>
                <a:latin typeface="Times New Roman Bold Italics"/>
              </a:rPr>
              <a:t>Content</a:t>
            </a:r>
          </a:p>
          <a:p>
            <a:pPr algn="ctr">
              <a:lnSpc>
                <a:spcPts val="7250"/>
              </a:lnSpc>
            </a:pPr>
          </a:p>
        </p:txBody>
      </p:sp>
      <p:sp>
        <p:nvSpPr>
          <p:cNvPr name="Freeform 19" id="19"/>
          <p:cNvSpPr/>
          <p:nvPr/>
        </p:nvSpPr>
        <p:spPr>
          <a:xfrm flipH="false" flipV="false" rot="0">
            <a:off x="15570862" y="3022494"/>
            <a:ext cx="2262461" cy="2102032"/>
          </a:xfrm>
          <a:custGeom>
            <a:avLst/>
            <a:gdLst/>
            <a:ahLst/>
            <a:cxnLst/>
            <a:rect r="r" b="b" t="t" l="l"/>
            <a:pathLst>
              <a:path h="2102032" w="2262461">
                <a:moveTo>
                  <a:pt x="0" y="0"/>
                </a:moveTo>
                <a:lnTo>
                  <a:pt x="2262461" y="0"/>
                </a:lnTo>
                <a:lnTo>
                  <a:pt x="2262461" y="2102032"/>
                </a:lnTo>
                <a:lnTo>
                  <a:pt x="0" y="21020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20" id="20"/>
          <p:cNvSpPr txBox="true"/>
          <p:nvPr/>
        </p:nvSpPr>
        <p:spPr>
          <a:xfrm rot="0">
            <a:off x="15756488" y="3583823"/>
            <a:ext cx="1932203" cy="1000760"/>
          </a:xfrm>
          <a:prstGeom prst="rect">
            <a:avLst/>
          </a:prstGeom>
        </p:spPr>
        <p:txBody>
          <a:bodyPr anchor="t" rtlCol="false" tIns="0" lIns="0" bIns="0" rIns="0">
            <a:spAutoFit/>
          </a:bodyPr>
          <a:lstStyle/>
          <a:p>
            <a:pPr algn="ctr" marL="0" indent="0" lvl="0">
              <a:lnSpc>
                <a:spcPts val="7840"/>
              </a:lnSpc>
              <a:spcBef>
                <a:spcPct val="0"/>
              </a:spcBef>
            </a:pPr>
            <a:r>
              <a:rPr lang="en-US" sz="5600" spc="-235">
                <a:solidFill>
                  <a:srgbClr val="405E4B"/>
                </a:solidFill>
                <a:latin typeface="Brasika"/>
              </a:rPr>
              <a:t>05</a:t>
            </a:r>
          </a:p>
        </p:txBody>
      </p:sp>
      <p:sp>
        <p:nvSpPr>
          <p:cNvPr name="TextBox 21" id="21"/>
          <p:cNvSpPr txBox="true"/>
          <p:nvPr/>
        </p:nvSpPr>
        <p:spPr>
          <a:xfrm rot="0">
            <a:off x="15244575" y="5566450"/>
            <a:ext cx="2915035" cy="1459714"/>
          </a:xfrm>
          <a:prstGeom prst="rect">
            <a:avLst/>
          </a:prstGeom>
        </p:spPr>
        <p:txBody>
          <a:bodyPr anchor="t" rtlCol="false" tIns="0" lIns="0" bIns="0" rIns="0">
            <a:spAutoFit/>
          </a:bodyPr>
          <a:lstStyle/>
          <a:p>
            <a:pPr algn="ctr">
              <a:lnSpc>
                <a:spcPts val="4059"/>
              </a:lnSpc>
            </a:pPr>
            <a:r>
              <a:rPr lang="en-US" sz="2899">
                <a:solidFill>
                  <a:srgbClr val="405E4B"/>
                </a:solidFill>
                <a:latin typeface="Times New Roman Bold Italics"/>
              </a:rPr>
              <a:t>Communicate</a:t>
            </a:r>
            <a:r>
              <a:rPr lang="en-US" sz="2899">
                <a:solidFill>
                  <a:srgbClr val="405E4B"/>
                </a:solidFill>
                <a:latin typeface="Times New Roman Bold Italics"/>
              </a:rPr>
              <a:t> </a:t>
            </a:r>
          </a:p>
          <a:p>
            <a:pPr algn="ctr">
              <a:lnSpc>
                <a:spcPts val="4059"/>
              </a:lnSpc>
            </a:pPr>
            <a:r>
              <a:rPr lang="en-US" sz="2899">
                <a:solidFill>
                  <a:srgbClr val="405E4B"/>
                </a:solidFill>
                <a:latin typeface="Times New Roman Bold Italics"/>
              </a:rPr>
              <a:t>the Results</a:t>
            </a:r>
          </a:p>
          <a:p>
            <a:pPr algn="ctr" marL="0" indent="0" lvl="0">
              <a:lnSpc>
                <a:spcPts val="3026"/>
              </a:lnSpc>
            </a:pPr>
          </a:p>
        </p:txBody>
      </p:sp>
      <p:sp>
        <p:nvSpPr>
          <p:cNvPr name="TextBox 22" id="22"/>
          <p:cNvSpPr txBox="true"/>
          <p:nvPr/>
        </p:nvSpPr>
        <p:spPr>
          <a:xfrm rot="0">
            <a:off x="950325" y="3496930"/>
            <a:ext cx="1932203" cy="1000760"/>
          </a:xfrm>
          <a:prstGeom prst="rect">
            <a:avLst/>
          </a:prstGeom>
        </p:spPr>
        <p:txBody>
          <a:bodyPr anchor="t" rtlCol="false" tIns="0" lIns="0" bIns="0" rIns="0">
            <a:spAutoFit/>
          </a:bodyPr>
          <a:lstStyle/>
          <a:p>
            <a:pPr algn="ctr" marL="0" indent="0" lvl="0">
              <a:lnSpc>
                <a:spcPts val="7840"/>
              </a:lnSpc>
              <a:spcBef>
                <a:spcPct val="0"/>
              </a:spcBef>
            </a:pPr>
            <a:r>
              <a:rPr lang="en-US" sz="5600" spc="-235">
                <a:solidFill>
                  <a:srgbClr val="405E4B"/>
                </a:solidFill>
                <a:latin typeface="Brasika"/>
              </a:rPr>
              <a:t>01</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3705453" y="1636380"/>
            <a:ext cx="8480422" cy="1314450"/>
          </a:xfrm>
          <a:prstGeom prst="rect">
            <a:avLst/>
          </a:prstGeom>
        </p:spPr>
        <p:txBody>
          <a:bodyPr anchor="t" rtlCol="false" tIns="0" lIns="0" bIns="0" rIns="0">
            <a:spAutoFit/>
          </a:bodyPr>
          <a:lstStyle/>
          <a:p>
            <a:pPr algn="r">
              <a:lnSpc>
                <a:spcPts val="4725"/>
              </a:lnSpc>
            </a:pPr>
            <a:r>
              <a:rPr lang="en-US" sz="4500">
                <a:solidFill>
                  <a:srgbClr val="FFFFFF"/>
                </a:solidFill>
                <a:latin typeface="Times New Roman Bold"/>
              </a:rPr>
              <a:t>PLAN FOR DATA ANALYSIS</a:t>
            </a:r>
          </a:p>
          <a:p>
            <a:pPr algn="r">
              <a:lnSpc>
                <a:spcPts val="4725"/>
              </a:lnSpc>
            </a:pPr>
          </a:p>
        </p:txBody>
      </p:sp>
      <p:grpSp>
        <p:nvGrpSpPr>
          <p:cNvPr name="Group 3" id="3"/>
          <p:cNvGrpSpPr/>
          <p:nvPr/>
        </p:nvGrpSpPr>
        <p:grpSpPr>
          <a:xfrm rot="0">
            <a:off x="-276886" y="1405565"/>
            <a:ext cx="9287536" cy="902327"/>
            <a:chOff x="0" y="0"/>
            <a:chExt cx="2446100" cy="237650"/>
          </a:xfrm>
        </p:grpSpPr>
        <p:sp>
          <p:nvSpPr>
            <p:cNvPr name="Freeform 4" id="4"/>
            <p:cNvSpPr/>
            <p:nvPr/>
          </p:nvSpPr>
          <p:spPr>
            <a:xfrm flipH="false" flipV="false" rot="0">
              <a:off x="0" y="0"/>
              <a:ext cx="2446100" cy="237650"/>
            </a:xfrm>
            <a:custGeom>
              <a:avLst/>
              <a:gdLst/>
              <a:ahLst/>
              <a:cxnLst/>
              <a:rect r="r" b="b" t="t" l="l"/>
              <a:pathLst>
                <a:path h="237650" w="2446100">
                  <a:moveTo>
                    <a:pt x="42513" y="0"/>
                  </a:moveTo>
                  <a:lnTo>
                    <a:pt x="2403587" y="0"/>
                  </a:lnTo>
                  <a:cubicBezTo>
                    <a:pt x="2427066" y="0"/>
                    <a:pt x="2446100" y="19034"/>
                    <a:pt x="2446100" y="42513"/>
                  </a:cubicBezTo>
                  <a:lnTo>
                    <a:pt x="2446100" y="195137"/>
                  </a:lnTo>
                  <a:cubicBezTo>
                    <a:pt x="2446100" y="218616"/>
                    <a:pt x="2427066" y="237650"/>
                    <a:pt x="2403587" y="237650"/>
                  </a:cubicBezTo>
                  <a:lnTo>
                    <a:pt x="42513" y="237650"/>
                  </a:lnTo>
                  <a:cubicBezTo>
                    <a:pt x="19034" y="237650"/>
                    <a:pt x="0" y="218616"/>
                    <a:pt x="0" y="195137"/>
                  </a:cubicBezTo>
                  <a:lnTo>
                    <a:pt x="0" y="42513"/>
                  </a:lnTo>
                  <a:cubicBezTo>
                    <a:pt x="0" y="19034"/>
                    <a:pt x="19034" y="0"/>
                    <a:pt x="42513" y="0"/>
                  </a:cubicBezTo>
                  <a:close/>
                </a:path>
              </a:pathLst>
            </a:custGeom>
            <a:solidFill>
              <a:srgbClr val="000000">
                <a:alpha val="0"/>
              </a:srgbClr>
            </a:solidFill>
          </p:spPr>
        </p:sp>
        <p:sp>
          <p:nvSpPr>
            <p:cNvPr name="TextBox 5" id="5"/>
            <p:cNvSpPr txBox="true"/>
            <p:nvPr/>
          </p:nvSpPr>
          <p:spPr>
            <a:xfrm>
              <a:off x="0" y="-142875"/>
              <a:ext cx="2446100" cy="380525"/>
            </a:xfrm>
            <a:prstGeom prst="rect">
              <a:avLst/>
            </a:prstGeom>
          </p:spPr>
          <p:txBody>
            <a:bodyPr anchor="ctr" rtlCol="false" tIns="50800" lIns="50800" bIns="50800" rIns="50800"/>
            <a:lstStyle/>
            <a:p>
              <a:pPr algn="ctr">
                <a:lnSpc>
                  <a:spcPts val="5039"/>
                </a:lnSpc>
              </a:pPr>
              <a:r>
                <a:rPr lang="en-US" sz="3599" u="sng">
                  <a:solidFill>
                    <a:srgbClr val="000000"/>
                  </a:solidFill>
                  <a:latin typeface="Times New Roman Bold"/>
                </a:rPr>
                <a:t>Questionnaire and Findings - demographics </a:t>
              </a:r>
            </a:p>
          </p:txBody>
        </p:sp>
      </p:grpSp>
      <p:grpSp>
        <p:nvGrpSpPr>
          <p:cNvPr name="Group 6" id="6"/>
          <p:cNvGrpSpPr/>
          <p:nvPr/>
        </p:nvGrpSpPr>
        <p:grpSpPr>
          <a:xfrm rot="0">
            <a:off x="167595" y="4639434"/>
            <a:ext cx="614117" cy="771351"/>
            <a:chOff x="0" y="0"/>
            <a:chExt cx="286556" cy="359924"/>
          </a:xfrm>
        </p:grpSpPr>
        <p:sp>
          <p:nvSpPr>
            <p:cNvPr name="Freeform 7" id="7"/>
            <p:cNvSpPr/>
            <p:nvPr/>
          </p:nvSpPr>
          <p:spPr>
            <a:xfrm flipH="false" flipV="false" rot="0">
              <a:off x="0" y="0"/>
              <a:ext cx="286556" cy="359924"/>
            </a:xfrm>
            <a:custGeom>
              <a:avLst/>
              <a:gdLst/>
              <a:ahLst/>
              <a:cxnLst/>
              <a:rect r="r" b="b" t="t" l="l"/>
              <a:pathLst>
                <a:path h="359924" w="286556">
                  <a:moveTo>
                    <a:pt x="143278" y="0"/>
                  </a:moveTo>
                  <a:lnTo>
                    <a:pt x="143278" y="0"/>
                  </a:lnTo>
                  <a:cubicBezTo>
                    <a:pt x="222408" y="0"/>
                    <a:pt x="286556" y="64148"/>
                    <a:pt x="286556" y="143278"/>
                  </a:cubicBezTo>
                  <a:lnTo>
                    <a:pt x="286556" y="216645"/>
                  </a:lnTo>
                  <a:cubicBezTo>
                    <a:pt x="286556" y="295776"/>
                    <a:pt x="222408" y="359924"/>
                    <a:pt x="143278" y="359924"/>
                  </a:cubicBezTo>
                  <a:lnTo>
                    <a:pt x="143278" y="359924"/>
                  </a:lnTo>
                  <a:cubicBezTo>
                    <a:pt x="64148" y="359924"/>
                    <a:pt x="0" y="295776"/>
                    <a:pt x="0" y="216645"/>
                  </a:cubicBezTo>
                  <a:lnTo>
                    <a:pt x="0" y="143278"/>
                  </a:lnTo>
                  <a:cubicBezTo>
                    <a:pt x="0" y="64148"/>
                    <a:pt x="64148" y="0"/>
                    <a:pt x="143278" y="0"/>
                  </a:cubicBezTo>
                  <a:close/>
                </a:path>
              </a:pathLst>
            </a:custGeom>
            <a:solidFill>
              <a:srgbClr val="FFFFFF"/>
            </a:solidFill>
          </p:spPr>
        </p:sp>
        <p:sp>
          <p:nvSpPr>
            <p:cNvPr name="TextBox 8" id="8"/>
            <p:cNvSpPr txBox="true"/>
            <p:nvPr/>
          </p:nvSpPr>
          <p:spPr>
            <a:xfrm>
              <a:off x="0" y="-142875"/>
              <a:ext cx="286556" cy="502799"/>
            </a:xfrm>
            <a:prstGeom prst="rect">
              <a:avLst/>
            </a:prstGeom>
          </p:spPr>
          <p:txBody>
            <a:bodyPr anchor="ctr" rtlCol="false" tIns="39016" lIns="39016" bIns="39016" rIns="39016"/>
            <a:lstStyle/>
            <a:p>
              <a:pPr algn="ctr">
                <a:lnSpc>
                  <a:spcPts val="5123"/>
                </a:lnSpc>
              </a:pPr>
            </a:p>
          </p:txBody>
        </p:sp>
      </p:grpSp>
      <p:grpSp>
        <p:nvGrpSpPr>
          <p:cNvPr name="Group 9" id="9"/>
          <p:cNvGrpSpPr/>
          <p:nvPr/>
        </p:nvGrpSpPr>
        <p:grpSpPr>
          <a:xfrm rot="0">
            <a:off x="9250060" y="4643109"/>
            <a:ext cx="614117" cy="771351"/>
            <a:chOff x="0" y="0"/>
            <a:chExt cx="286556" cy="359924"/>
          </a:xfrm>
        </p:grpSpPr>
        <p:sp>
          <p:nvSpPr>
            <p:cNvPr name="Freeform 10" id="10"/>
            <p:cNvSpPr/>
            <p:nvPr/>
          </p:nvSpPr>
          <p:spPr>
            <a:xfrm flipH="false" flipV="false" rot="0">
              <a:off x="0" y="0"/>
              <a:ext cx="286556" cy="359924"/>
            </a:xfrm>
            <a:custGeom>
              <a:avLst/>
              <a:gdLst/>
              <a:ahLst/>
              <a:cxnLst/>
              <a:rect r="r" b="b" t="t" l="l"/>
              <a:pathLst>
                <a:path h="359924" w="286556">
                  <a:moveTo>
                    <a:pt x="143278" y="0"/>
                  </a:moveTo>
                  <a:lnTo>
                    <a:pt x="143278" y="0"/>
                  </a:lnTo>
                  <a:cubicBezTo>
                    <a:pt x="222408" y="0"/>
                    <a:pt x="286556" y="64148"/>
                    <a:pt x="286556" y="143278"/>
                  </a:cubicBezTo>
                  <a:lnTo>
                    <a:pt x="286556" y="216645"/>
                  </a:lnTo>
                  <a:cubicBezTo>
                    <a:pt x="286556" y="295776"/>
                    <a:pt x="222408" y="359924"/>
                    <a:pt x="143278" y="359924"/>
                  </a:cubicBezTo>
                  <a:lnTo>
                    <a:pt x="143278" y="359924"/>
                  </a:lnTo>
                  <a:cubicBezTo>
                    <a:pt x="64148" y="359924"/>
                    <a:pt x="0" y="295776"/>
                    <a:pt x="0" y="216645"/>
                  </a:cubicBezTo>
                  <a:lnTo>
                    <a:pt x="0" y="143278"/>
                  </a:lnTo>
                  <a:cubicBezTo>
                    <a:pt x="0" y="64148"/>
                    <a:pt x="64148" y="0"/>
                    <a:pt x="143278" y="0"/>
                  </a:cubicBezTo>
                  <a:close/>
                </a:path>
              </a:pathLst>
            </a:custGeom>
            <a:solidFill>
              <a:srgbClr val="FFFFFF"/>
            </a:solidFill>
          </p:spPr>
        </p:sp>
        <p:sp>
          <p:nvSpPr>
            <p:cNvPr name="TextBox 11" id="11"/>
            <p:cNvSpPr txBox="true"/>
            <p:nvPr/>
          </p:nvSpPr>
          <p:spPr>
            <a:xfrm>
              <a:off x="0" y="-133350"/>
              <a:ext cx="286556" cy="493274"/>
            </a:xfrm>
            <a:prstGeom prst="rect">
              <a:avLst/>
            </a:prstGeom>
          </p:spPr>
          <p:txBody>
            <a:bodyPr anchor="ctr" rtlCol="false" tIns="39016" lIns="39016" bIns="39016" rIns="39016"/>
            <a:lstStyle/>
            <a:p>
              <a:pPr algn="ctr">
                <a:lnSpc>
                  <a:spcPts val="4984"/>
                </a:lnSpc>
              </a:pPr>
            </a:p>
          </p:txBody>
        </p:sp>
      </p:grpSp>
      <p:sp>
        <p:nvSpPr>
          <p:cNvPr name="TextBox 12" id="12"/>
          <p:cNvSpPr txBox="true"/>
          <p:nvPr/>
        </p:nvSpPr>
        <p:spPr>
          <a:xfrm rot="0">
            <a:off x="984747" y="8508683"/>
            <a:ext cx="6960917" cy="1480185"/>
          </a:xfrm>
          <a:prstGeom prst="rect">
            <a:avLst/>
          </a:prstGeom>
        </p:spPr>
        <p:txBody>
          <a:bodyPr anchor="t" rtlCol="false" tIns="0" lIns="0" bIns="0" rIns="0">
            <a:spAutoFit/>
          </a:bodyPr>
          <a:lstStyle/>
          <a:p>
            <a:pPr algn="just">
              <a:lnSpc>
                <a:spcPts val="2834"/>
              </a:lnSpc>
            </a:pPr>
            <a:r>
              <a:rPr lang="en-US" sz="2699">
                <a:solidFill>
                  <a:srgbClr val="2D2626"/>
                </a:solidFill>
                <a:latin typeface="Times New Roman"/>
              </a:rPr>
              <a:t>42.9% of the participants are male.</a:t>
            </a:r>
          </a:p>
          <a:p>
            <a:pPr algn="just">
              <a:lnSpc>
                <a:spcPts val="2834"/>
              </a:lnSpc>
            </a:pPr>
            <a:r>
              <a:rPr lang="en-US" sz="2699">
                <a:solidFill>
                  <a:srgbClr val="2D2626"/>
                </a:solidFill>
                <a:latin typeface="Times New Roman"/>
              </a:rPr>
              <a:t>57.1% of the participants are women.</a:t>
            </a:r>
          </a:p>
          <a:p>
            <a:pPr algn="just">
              <a:lnSpc>
                <a:spcPts val="2834"/>
              </a:lnSpc>
            </a:pPr>
          </a:p>
          <a:p>
            <a:pPr algn="just">
              <a:lnSpc>
                <a:spcPts val="2834"/>
              </a:lnSpc>
            </a:pPr>
          </a:p>
        </p:txBody>
      </p:sp>
      <p:sp>
        <p:nvSpPr>
          <p:cNvPr name="TextBox 13" id="13"/>
          <p:cNvSpPr txBox="true"/>
          <p:nvPr/>
        </p:nvSpPr>
        <p:spPr>
          <a:xfrm rot="0">
            <a:off x="7581613" y="7707630"/>
            <a:ext cx="11106723" cy="2579370"/>
          </a:xfrm>
          <a:prstGeom prst="rect">
            <a:avLst/>
          </a:prstGeom>
        </p:spPr>
        <p:txBody>
          <a:bodyPr anchor="t" rtlCol="false" tIns="0" lIns="0" bIns="0" rIns="0">
            <a:spAutoFit/>
          </a:bodyPr>
          <a:lstStyle/>
          <a:p>
            <a:pPr algn="just">
              <a:lnSpc>
                <a:spcPts val="2520"/>
              </a:lnSpc>
            </a:pPr>
          </a:p>
          <a:p>
            <a:pPr algn="just">
              <a:lnSpc>
                <a:spcPts val="2520"/>
              </a:lnSpc>
            </a:pPr>
            <a:r>
              <a:rPr lang="en-US" sz="2400">
                <a:solidFill>
                  <a:srgbClr val="2D2626"/>
                </a:solidFill>
                <a:latin typeface="Times New Roman"/>
              </a:rPr>
              <a:t>Wedding plans</a:t>
            </a:r>
          </a:p>
          <a:p>
            <a:pPr algn="just">
              <a:lnSpc>
                <a:spcPts val="2520"/>
              </a:lnSpc>
            </a:pPr>
          </a:p>
          <a:p>
            <a:pPr algn="just">
              <a:lnSpc>
                <a:spcPts val="2520"/>
              </a:lnSpc>
            </a:pPr>
            <a:r>
              <a:rPr lang="en-US" sz="2400">
                <a:solidFill>
                  <a:srgbClr val="2D2626"/>
                </a:solidFill>
                <a:latin typeface="Times New Roman"/>
              </a:rPr>
              <a:t>A ) </a:t>
            </a:r>
            <a:r>
              <a:rPr lang="en-US" sz="2400">
                <a:solidFill>
                  <a:srgbClr val="2D2626"/>
                </a:solidFill>
                <a:latin typeface="Times New Roman"/>
              </a:rPr>
              <a:t>1.4% of respondents are currently in the wedding planning process.</a:t>
            </a:r>
          </a:p>
          <a:p>
            <a:pPr algn="just">
              <a:lnSpc>
                <a:spcPts val="2520"/>
              </a:lnSpc>
            </a:pPr>
            <a:r>
              <a:rPr lang="en-US" sz="2400">
                <a:solidFill>
                  <a:srgbClr val="2D2626"/>
                </a:solidFill>
                <a:latin typeface="Times New Roman"/>
              </a:rPr>
              <a:t>B ) </a:t>
            </a:r>
            <a:r>
              <a:rPr lang="en-US" sz="2400">
                <a:solidFill>
                  <a:srgbClr val="2D2626"/>
                </a:solidFill>
                <a:latin typeface="Times New Roman"/>
              </a:rPr>
              <a:t>35.7% of respondents are considering planning a wedding in the near future.</a:t>
            </a:r>
          </a:p>
          <a:p>
            <a:pPr algn="just">
              <a:lnSpc>
                <a:spcPts val="2520"/>
              </a:lnSpc>
            </a:pPr>
            <a:r>
              <a:rPr lang="en-US" sz="2400">
                <a:solidFill>
                  <a:srgbClr val="2D2626"/>
                </a:solidFill>
                <a:latin typeface="Times New Roman"/>
              </a:rPr>
              <a:t>C ) </a:t>
            </a:r>
            <a:r>
              <a:rPr lang="en-US" sz="2400">
                <a:solidFill>
                  <a:srgbClr val="2D2626"/>
                </a:solidFill>
                <a:latin typeface="Times New Roman"/>
              </a:rPr>
              <a:t>20% of the participants are married.</a:t>
            </a:r>
          </a:p>
          <a:p>
            <a:pPr algn="just">
              <a:lnSpc>
                <a:spcPts val="2520"/>
              </a:lnSpc>
            </a:pPr>
            <a:r>
              <a:rPr lang="en-US" sz="2400">
                <a:solidFill>
                  <a:srgbClr val="2D2626"/>
                </a:solidFill>
                <a:latin typeface="Times New Roman"/>
              </a:rPr>
              <a:t>D )</a:t>
            </a:r>
            <a:r>
              <a:rPr lang="en-US" sz="2400">
                <a:solidFill>
                  <a:srgbClr val="2D2626"/>
                </a:solidFill>
                <a:latin typeface="Times New Roman"/>
              </a:rPr>
              <a:t>42.9% of respondents are not currently planning a wedding.</a:t>
            </a:r>
          </a:p>
          <a:p>
            <a:pPr algn="just">
              <a:lnSpc>
                <a:spcPts val="2520"/>
              </a:lnSpc>
            </a:pPr>
          </a:p>
        </p:txBody>
      </p:sp>
      <p:pic>
        <p:nvPicPr>
          <p:cNvPr name="Picture 14" id="14"/>
          <p:cNvPicPr>
            <a:picLocks noChangeAspect="true"/>
          </p:cNvPicPr>
          <p:nvPr/>
        </p:nvPicPr>
        <p:blipFill>
          <a:blip r:embed="rId2"/>
          <a:stretch>
            <a:fillRect/>
          </a:stretch>
        </p:blipFill>
        <p:spPr>
          <a:xfrm rot="0">
            <a:off x="-42174" y="2467541"/>
            <a:ext cx="8114863" cy="5886487"/>
          </a:xfrm>
          <a:prstGeom prst="rect">
            <a:avLst/>
          </a:prstGeom>
        </p:spPr>
      </p:pic>
      <p:pic>
        <p:nvPicPr>
          <p:cNvPr name="Picture 15" id="15"/>
          <p:cNvPicPr>
            <a:picLocks noChangeAspect="true"/>
          </p:cNvPicPr>
          <p:nvPr/>
        </p:nvPicPr>
        <p:blipFill>
          <a:blip r:embed="rId3"/>
          <a:stretch>
            <a:fillRect/>
          </a:stretch>
        </p:blipFill>
        <p:spPr>
          <a:xfrm rot="0">
            <a:off x="8185785" y="1399240"/>
            <a:ext cx="9898380" cy="6832240"/>
          </a:xfrm>
          <a:prstGeom prst="rect">
            <a:avLst/>
          </a:prstGeom>
        </p:spPr>
      </p:pic>
      <p:grpSp>
        <p:nvGrpSpPr>
          <p:cNvPr name="Group 16" id="16"/>
          <p:cNvGrpSpPr/>
          <p:nvPr/>
        </p:nvGrpSpPr>
        <p:grpSpPr>
          <a:xfrm rot="0">
            <a:off x="86915" y="176499"/>
            <a:ext cx="8807996" cy="1059831"/>
            <a:chOff x="0" y="0"/>
            <a:chExt cx="2319801" cy="279133"/>
          </a:xfrm>
        </p:grpSpPr>
        <p:sp>
          <p:nvSpPr>
            <p:cNvPr name="Freeform 17" id="17"/>
            <p:cNvSpPr/>
            <p:nvPr/>
          </p:nvSpPr>
          <p:spPr>
            <a:xfrm flipH="false" flipV="false" rot="0">
              <a:off x="0" y="0"/>
              <a:ext cx="2319801" cy="279133"/>
            </a:xfrm>
            <a:custGeom>
              <a:avLst/>
              <a:gdLst/>
              <a:ahLst/>
              <a:cxnLst/>
              <a:rect r="r" b="b" t="t" l="l"/>
              <a:pathLst>
                <a:path h="279133" w="2319801">
                  <a:moveTo>
                    <a:pt x="0" y="0"/>
                  </a:moveTo>
                  <a:lnTo>
                    <a:pt x="2319801" y="0"/>
                  </a:lnTo>
                  <a:lnTo>
                    <a:pt x="2319801" y="279133"/>
                  </a:lnTo>
                  <a:lnTo>
                    <a:pt x="0" y="279133"/>
                  </a:lnTo>
                  <a:close/>
                </a:path>
              </a:pathLst>
            </a:custGeom>
            <a:solidFill>
              <a:srgbClr val="405E4B"/>
            </a:solidFill>
          </p:spPr>
        </p:sp>
        <p:sp>
          <p:nvSpPr>
            <p:cNvPr name="TextBox 18" id="18"/>
            <p:cNvSpPr txBox="true"/>
            <p:nvPr/>
          </p:nvSpPr>
          <p:spPr>
            <a:xfrm>
              <a:off x="0" y="-104775"/>
              <a:ext cx="2319801" cy="383908"/>
            </a:xfrm>
            <a:prstGeom prst="rect">
              <a:avLst/>
            </a:prstGeom>
          </p:spPr>
          <p:txBody>
            <a:bodyPr anchor="ctr" rtlCol="false" tIns="50800" lIns="50800" bIns="50800" rIns="50800"/>
            <a:lstStyle/>
            <a:p>
              <a:pPr algn="ctr">
                <a:lnSpc>
                  <a:spcPts val="3640"/>
                </a:lnSpc>
              </a:pPr>
            </a:p>
          </p:txBody>
        </p:sp>
      </p:grpSp>
      <p:sp>
        <p:nvSpPr>
          <p:cNvPr name="TextBox 19" id="19"/>
          <p:cNvSpPr txBox="true"/>
          <p:nvPr/>
        </p:nvSpPr>
        <p:spPr>
          <a:xfrm rot="0">
            <a:off x="250702" y="357187"/>
            <a:ext cx="8480422" cy="714375"/>
          </a:xfrm>
          <a:prstGeom prst="rect">
            <a:avLst/>
          </a:prstGeom>
        </p:spPr>
        <p:txBody>
          <a:bodyPr anchor="t" rtlCol="false" tIns="0" lIns="0" bIns="0" rIns="0">
            <a:spAutoFit/>
          </a:bodyPr>
          <a:lstStyle/>
          <a:p>
            <a:pPr algn="just">
              <a:lnSpc>
                <a:spcPts val="4725"/>
              </a:lnSpc>
            </a:pPr>
            <a:r>
              <a:rPr lang="en-US" sz="4500">
                <a:solidFill>
                  <a:srgbClr val="FFFFFF"/>
                </a:solidFill>
                <a:latin typeface="Times New Roman Bold"/>
              </a:rPr>
              <a:t>Data Analysis</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67595" y="4639434"/>
            <a:ext cx="614117" cy="771351"/>
            <a:chOff x="0" y="0"/>
            <a:chExt cx="286556" cy="359924"/>
          </a:xfrm>
        </p:grpSpPr>
        <p:sp>
          <p:nvSpPr>
            <p:cNvPr name="Freeform 3" id="3"/>
            <p:cNvSpPr/>
            <p:nvPr/>
          </p:nvSpPr>
          <p:spPr>
            <a:xfrm flipH="false" flipV="false" rot="0">
              <a:off x="0" y="0"/>
              <a:ext cx="286556" cy="359924"/>
            </a:xfrm>
            <a:custGeom>
              <a:avLst/>
              <a:gdLst/>
              <a:ahLst/>
              <a:cxnLst/>
              <a:rect r="r" b="b" t="t" l="l"/>
              <a:pathLst>
                <a:path h="359924" w="286556">
                  <a:moveTo>
                    <a:pt x="143278" y="0"/>
                  </a:moveTo>
                  <a:lnTo>
                    <a:pt x="143278" y="0"/>
                  </a:lnTo>
                  <a:cubicBezTo>
                    <a:pt x="222408" y="0"/>
                    <a:pt x="286556" y="64148"/>
                    <a:pt x="286556" y="143278"/>
                  </a:cubicBezTo>
                  <a:lnTo>
                    <a:pt x="286556" y="216645"/>
                  </a:lnTo>
                  <a:cubicBezTo>
                    <a:pt x="286556" y="295776"/>
                    <a:pt x="222408" y="359924"/>
                    <a:pt x="143278" y="359924"/>
                  </a:cubicBezTo>
                  <a:lnTo>
                    <a:pt x="143278" y="359924"/>
                  </a:lnTo>
                  <a:cubicBezTo>
                    <a:pt x="64148" y="359924"/>
                    <a:pt x="0" y="295776"/>
                    <a:pt x="0" y="216645"/>
                  </a:cubicBezTo>
                  <a:lnTo>
                    <a:pt x="0" y="143278"/>
                  </a:lnTo>
                  <a:cubicBezTo>
                    <a:pt x="0" y="64148"/>
                    <a:pt x="64148" y="0"/>
                    <a:pt x="143278" y="0"/>
                  </a:cubicBezTo>
                  <a:close/>
                </a:path>
              </a:pathLst>
            </a:custGeom>
            <a:solidFill>
              <a:srgbClr val="FFFFFF"/>
            </a:solidFill>
          </p:spPr>
        </p:sp>
        <p:sp>
          <p:nvSpPr>
            <p:cNvPr name="TextBox 4" id="4"/>
            <p:cNvSpPr txBox="true"/>
            <p:nvPr/>
          </p:nvSpPr>
          <p:spPr>
            <a:xfrm>
              <a:off x="0" y="-133350"/>
              <a:ext cx="286556" cy="493274"/>
            </a:xfrm>
            <a:prstGeom prst="rect">
              <a:avLst/>
            </a:prstGeom>
          </p:spPr>
          <p:txBody>
            <a:bodyPr anchor="ctr" rtlCol="false" tIns="39016" lIns="39016" bIns="39016" rIns="39016"/>
            <a:lstStyle/>
            <a:p>
              <a:pPr algn="ctr">
                <a:lnSpc>
                  <a:spcPts val="4984"/>
                </a:lnSpc>
              </a:pPr>
            </a:p>
          </p:txBody>
        </p:sp>
      </p:grpSp>
      <p:grpSp>
        <p:nvGrpSpPr>
          <p:cNvPr name="Group 5" id="5"/>
          <p:cNvGrpSpPr/>
          <p:nvPr/>
        </p:nvGrpSpPr>
        <p:grpSpPr>
          <a:xfrm rot="0">
            <a:off x="9250060" y="4751095"/>
            <a:ext cx="614117" cy="771351"/>
            <a:chOff x="0" y="0"/>
            <a:chExt cx="286556" cy="359924"/>
          </a:xfrm>
        </p:grpSpPr>
        <p:sp>
          <p:nvSpPr>
            <p:cNvPr name="Freeform 6" id="6"/>
            <p:cNvSpPr/>
            <p:nvPr/>
          </p:nvSpPr>
          <p:spPr>
            <a:xfrm flipH="false" flipV="false" rot="0">
              <a:off x="0" y="0"/>
              <a:ext cx="286556" cy="359924"/>
            </a:xfrm>
            <a:custGeom>
              <a:avLst/>
              <a:gdLst/>
              <a:ahLst/>
              <a:cxnLst/>
              <a:rect r="r" b="b" t="t" l="l"/>
              <a:pathLst>
                <a:path h="359924" w="286556">
                  <a:moveTo>
                    <a:pt x="143278" y="0"/>
                  </a:moveTo>
                  <a:lnTo>
                    <a:pt x="143278" y="0"/>
                  </a:lnTo>
                  <a:cubicBezTo>
                    <a:pt x="222408" y="0"/>
                    <a:pt x="286556" y="64148"/>
                    <a:pt x="286556" y="143278"/>
                  </a:cubicBezTo>
                  <a:lnTo>
                    <a:pt x="286556" y="216645"/>
                  </a:lnTo>
                  <a:cubicBezTo>
                    <a:pt x="286556" y="295776"/>
                    <a:pt x="222408" y="359924"/>
                    <a:pt x="143278" y="359924"/>
                  </a:cubicBezTo>
                  <a:lnTo>
                    <a:pt x="143278" y="359924"/>
                  </a:lnTo>
                  <a:cubicBezTo>
                    <a:pt x="64148" y="359924"/>
                    <a:pt x="0" y="295776"/>
                    <a:pt x="0" y="216645"/>
                  </a:cubicBezTo>
                  <a:lnTo>
                    <a:pt x="0" y="143278"/>
                  </a:lnTo>
                  <a:cubicBezTo>
                    <a:pt x="0" y="64148"/>
                    <a:pt x="64148" y="0"/>
                    <a:pt x="143278" y="0"/>
                  </a:cubicBezTo>
                  <a:close/>
                </a:path>
              </a:pathLst>
            </a:custGeom>
            <a:solidFill>
              <a:srgbClr val="FFFFFF"/>
            </a:solidFill>
          </p:spPr>
        </p:sp>
        <p:sp>
          <p:nvSpPr>
            <p:cNvPr name="TextBox 7" id="7"/>
            <p:cNvSpPr txBox="true"/>
            <p:nvPr/>
          </p:nvSpPr>
          <p:spPr>
            <a:xfrm>
              <a:off x="0" y="-133350"/>
              <a:ext cx="286556" cy="493274"/>
            </a:xfrm>
            <a:prstGeom prst="rect">
              <a:avLst/>
            </a:prstGeom>
          </p:spPr>
          <p:txBody>
            <a:bodyPr anchor="ctr" rtlCol="false" tIns="39016" lIns="39016" bIns="39016" rIns="39016"/>
            <a:lstStyle/>
            <a:p>
              <a:pPr algn="ctr">
                <a:lnSpc>
                  <a:spcPts val="4984"/>
                </a:lnSpc>
              </a:pPr>
            </a:p>
          </p:txBody>
        </p:sp>
      </p:grpSp>
      <p:sp>
        <p:nvSpPr>
          <p:cNvPr name="Freeform 8" id="8"/>
          <p:cNvSpPr/>
          <p:nvPr/>
        </p:nvSpPr>
        <p:spPr>
          <a:xfrm flipH="false" flipV="false" rot="0">
            <a:off x="1028700" y="2414050"/>
            <a:ext cx="6224394" cy="5372798"/>
          </a:xfrm>
          <a:custGeom>
            <a:avLst/>
            <a:gdLst/>
            <a:ahLst/>
            <a:cxnLst/>
            <a:rect r="r" b="b" t="t" l="l"/>
            <a:pathLst>
              <a:path h="5372798" w="6224394">
                <a:moveTo>
                  <a:pt x="0" y="0"/>
                </a:moveTo>
                <a:lnTo>
                  <a:pt x="6224394" y="0"/>
                </a:lnTo>
                <a:lnTo>
                  <a:pt x="6224394" y="5372799"/>
                </a:lnTo>
                <a:lnTo>
                  <a:pt x="0" y="5372799"/>
                </a:lnTo>
                <a:lnTo>
                  <a:pt x="0" y="0"/>
                </a:lnTo>
                <a:close/>
              </a:path>
            </a:pathLst>
          </a:custGeom>
          <a:blipFill>
            <a:blip r:embed="rId2"/>
            <a:stretch>
              <a:fillRect l="0" t="0" r="0" b="0"/>
            </a:stretch>
          </a:blipFill>
        </p:spPr>
      </p:sp>
      <p:sp>
        <p:nvSpPr>
          <p:cNvPr name="Freeform 9" id="9"/>
          <p:cNvSpPr/>
          <p:nvPr/>
        </p:nvSpPr>
        <p:spPr>
          <a:xfrm flipH="false" flipV="false" rot="0">
            <a:off x="8743118" y="2950830"/>
            <a:ext cx="7884849" cy="4554840"/>
          </a:xfrm>
          <a:custGeom>
            <a:avLst/>
            <a:gdLst/>
            <a:ahLst/>
            <a:cxnLst/>
            <a:rect r="r" b="b" t="t" l="l"/>
            <a:pathLst>
              <a:path h="4554840" w="7884849">
                <a:moveTo>
                  <a:pt x="0" y="0"/>
                </a:moveTo>
                <a:lnTo>
                  <a:pt x="7884849" y="0"/>
                </a:lnTo>
                <a:lnTo>
                  <a:pt x="7884849" y="4554840"/>
                </a:lnTo>
                <a:lnTo>
                  <a:pt x="0" y="4554840"/>
                </a:lnTo>
                <a:lnTo>
                  <a:pt x="0" y="0"/>
                </a:lnTo>
                <a:close/>
              </a:path>
            </a:pathLst>
          </a:custGeom>
          <a:blipFill>
            <a:blip r:embed="rId3"/>
            <a:stretch>
              <a:fillRect l="0" t="0" r="0" b="0"/>
            </a:stretch>
          </a:blipFill>
        </p:spPr>
      </p:sp>
      <p:sp>
        <p:nvSpPr>
          <p:cNvPr name="TextBox 10" id="10"/>
          <p:cNvSpPr txBox="true"/>
          <p:nvPr/>
        </p:nvSpPr>
        <p:spPr>
          <a:xfrm rot="0">
            <a:off x="3781583" y="1636380"/>
            <a:ext cx="8480422" cy="1314450"/>
          </a:xfrm>
          <a:prstGeom prst="rect">
            <a:avLst/>
          </a:prstGeom>
        </p:spPr>
        <p:txBody>
          <a:bodyPr anchor="t" rtlCol="false" tIns="0" lIns="0" bIns="0" rIns="0">
            <a:spAutoFit/>
          </a:bodyPr>
          <a:lstStyle/>
          <a:p>
            <a:pPr algn="r">
              <a:lnSpc>
                <a:spcPts val="4725"/>
              </a:lnSpc>
            </a:pPr>
            <a:r>
              <a:rPr lang="en-US" sz="4500">
                <a:solidFill>
                  <a:srgbClr val="FFFFFF"/>
                </a:solidFill>
                <a:latin typeface="Times New Roman Bold"/>
              </a:rPr>
              <a:t>PLAN FOR DATA ANALYSIS</a:t>
            </a:r>
          </a:p>
          <a:p>
            <a:pPr algn="r">
              <a:lnSpc>
                <a:spcPts val="4725"/>
              </a:lnSpc>
            </a:pPr>
          </a:p>
        </p:txBody>
      </p:sp>
      <p:grpSp>
        <p:nvGrpSpPr>
          <p:cNvPr name="Group 11" id="11"/>
          <p:cNvGrpSpPr/>
          <p:nvPr/>
        </p:nvGrpSpPr>
        <p:grpSpPr>
          <a:xfrm rot="0">
            <a:off x="86915" y="1405565"/>
            <a:ext cx="9287536" cy="902327"/>
            <a:chOff x="0" y="0"/>
            <a:chExt cx="2446100" cy="237650"/>
          </a:xfrm>
        </p:grpSpPr>
        <p:sp>
          <p:nvSpPr>
            <p:cNvPr name="Freeform 12" id="12"/>
            <p:cNvSpPr/>
            <p:nvPr/>
          </p:nvSpPr>
          <p:spPr>
            <a:xfrm flipH="false" flipV="false" rot="0">
              <a:off x="0" y="0"/>
              <a:ext cx="2446100" cy="237650"/>
            </a:xfrm>
            <a:custGeom>
              <a:avLst/>
              <a:gdLst/>
              <a:ahLst/>
              <a:cxnLst/>
              <a:rect r="r" b="b" t="t" l="l"/>
              <a:pathLst>
                <a:path h="237650" w="2446100">
                  <a:moveTo>
                    <a:pt x="42513" y="0"/>
                  </a:moveTo>
                  <a:lnTo>
                    <a:pt x="2403587" y="0"/>
                  </a:lnTo>
                  <a:cubicBezTo>
                    <a:pt x="2427066" y="0"/>
                    <a:pt x="2446100" y="19034"/>
                    <a:pt x="2446100" y="42513"/>
                  </a:cubicBezTo>
                  <a:lnTo>
                    <a:pt x="2446100" y="195137"/>
                  </a:lnTo>
                  <a:cubicBezTo>
                    <a:pt x="2446100" y="218616"/>
                    <a:pt x="2427066" y="237650"/>
                    <a:pt x="2403587" y="237650"/>
                  </a:cubicBezTo>
                  <a:lnTo>
                    <a:pt x="42513" y="237650"/>
                  </a:lnTo>
                  <a:cubicBezTo>
                    <a:pt x="19034" y="237650"/>
                    <a:pt x="0" y="218616"/>
                    <a:pt x="0" y="195137"/>
                  </a:cubicBezTo>
                  <a:lnTo>
                    <a:pt x="0" y="42513"/>
                  </a:lnTo>
                  <a:cubicBezTo>
                    <a:pt x="0" y="19034"/>
                    <a:pt x="19034" y="0"/>
                    <a:pt x="42513" y="0"/>
                  </a:cubicBezTo>
                  <a:close/>
                </a:path>
              </a:pathLst>
            </a:custGeom>
            <a:solidFill>
              <a:srgbClr val="000000">
                <a:alpha val="0"/>
              </a:srgbClr>
            </a:solidFill>
          </p:spPr>
        </p:sp>
        <p:sp>
          <p:nvSpPr>
            <p:cNvPr name="TextBox 13" id="13"/>
            <p:cNvSpPr txBox="true"/>
            <p:nvPr/>
          </p:nvSpPr>
          <p:spPr>
            <a:xfrm>
              <a:off x="0" y="-142875"/>
              <a:ext cx="2446100" cy="380525"/>
            </a:xfrm>
            <a:prstGeom prst="rect">
              <a:avLst/>
            </a:prstGeom>
          </p:spPr>
          <p:txBody>
            <a:bodyPr anchor="ctr" rtlCol="false" tIns="50800" lIns="50800" bIns="50800" rIns="50800"/>
            <a:lstStyle/>
            <a:p>
              <a:pPr algn="l">
                <a:lnSpc>
                  <a:spcPts val="5039"/>
                </a:lnSpc>
              </a:pPr>
              <a:r>
                <a:rPr lang="en-US" sz="3599" u="sng">
                  <a:solidFill>
                    <a:srgbClr val="000000"/>
                  </a:solidFill>
                  <a:latin typeface="Times New Roman Bold"/>
                </a:rPr>
                <a:t>Normality distribution test</a:t>
              </a:r>
            </a:p>
          </p:txBody>
        </p:sp>
      </p:grpSp>
      <p:sp>
        <p:nvSpPr>
          <p:cNvPr name="TextBox 14" id="14"/>
          <p:cNvSpPr txBox="true"/>
          <p:nvPr/>
        </p:nvSpPr>
        <p:spPr>
          <a:xfrm rot="0">
            <a:off x="86915" y="8430578"/>
            <a:ext cx="18001961" cy="1217295"/>
          </a:xfrm>
          <a:prstGeom prst="rect">
            <a:avLst/>
          </a:prstGeom>
        </p:spPr>
        <p:txBody>
          <a:bodyPr anchor="t" rtlCol="false" tIns="0" lIns="0" bIns="0" rIns="0">
            <a:spAutoFit/>
          </a:bodyPr>
          <a:lstStyle/>
          <a:p>
            <a:pPr algn="just">
              <a:lnSpc>
                <a:spcPts val="3044"/>
              </a:lnSpc>
            </a:pPr>
            <a:r>
              <a:rPr lang="en-US" sz="2899">
                <a:solidFill>
                  <a:srgbClr val="2D2626"/>
                </a:solidFill>
                <a:latin typeface="Times New Roman"/>
              </a:rPr>
              <a:t>Our Significant value is less than 0.05. In this case, we can say that there is no normal distribution. At the same time, this situation also shows us that my hypothesis is correct. We used Spearman when analyzing.</a:t>
            </a:r>
          </a:p>
          <a:p>
            <a:pPr algn="just">
              <a:lnSpc>
                <a:spcPts val="3044"/>
              </a:lnSpc>
            </a:pPr>
          </a:p>
        </p:txBody>
      </p:sp>
      <p:grpSp>
        <p:nvGrpSpPr>
          <p:cNvPr name="Group 15" id="15"/>
          <p:cNvGrpSpPr/>
          <p:nvPr/>
        </p:nvGrpSpPr>
        <p:grpSpPr>
          <a:xfrm rot="0">
            <a:off x="86915" y="176499"/>
            <a:ext cx="8807996" cy="1059831"/>
            <a:chOff x="0" y="0"/>
            <a:chExt cx="2319801" cy="279133"/>
          </a:xfrm>
        </p:grpSpPr>
        <p:sp>
          <p:nvSpPr>
            <p:cNvPr name="Freeform 16" id="16"/>
            <p:cNvSpPr/>
            <p:nvPr/>
          </p:nvSpPr>
          <p:spPr>
            <a:xfrm flipH="false" flipV="false" rot="0">
              <a:off x="0" y="0"/>
              <a:ext cx="2319801" cy="279133"/>
            </a:xfrm>
            <a:custGeom>
              <a:avLst/>
              <a:gdLst/>
              <a:ahLst/>
              <a:cxnLst/>
              <a:rect r="r" b="b" t="t" l="l"/>
              <a:pathLst>
                <a:path h="279133" w="2319801">
                  <a:moveTo>
                    <a:pt x="0" y="0"/>
                  </a:moveTo>
                  <a:lnTo>
                    <a:pt x="2319801" y="0"/>
                  </a:lnTo>
                  <a:lnTo>
                    <a:pt x="2319801" y="279133"/>
                  </a:lnTo>
                  <a:lnTo>
                    <a:pt x="0" y="279133"/>
                  </a:lnTo>
                  <a:close/>
                </a:path>
              </a:pathLst>
            </a:custGeom>
            <a:solidFill>
              <a:srgbClr val="405E4B"/>
            </a:solidFill>
          </p:spPr>
        </p:sp>
        <p:sp>
          <p:nvSpPr>
            <p:cNvPr name="TextBox 17" id="17"/>
            <p:cNvSpPr txBox="true"/>
            <p:nvPr/>
          </p:nvSpPr>
          <p:spPr>
            <a:xfrm>
              <a:off x="0" y="-104775"/>
              <a:ext cx="2319801" cy="383908"/>
            </a:xfrm>
            <a:prstGeom prst="rect">
              <a:avLst/>
            </a:prstGeom>
          </p:spPr>
          <p:txBody>
            <a:bodyPr anchor="ctr" rtlCol="false" tIns="50800" lIns="50800" bIns="50800" rIns="50800"/>
            <a:lstStyle/>
            <a:p>
              <a:pPr algn="ctr">
                <a:lnSpc>
                  <a:spcPts val="3640"/>
                </a:lnSpc>
              </a:pPr>
            </a:p>
          </p:txBody>
        </p:sp>
      </p:grpSp>
      <p:sp>
        <p:nvSpPr>
          <p:cNvPr name="TextBox 18" id="18"/>
          <p:cNvSpPr txBox="true"/>
          <p:nvPr/>
        </p:nvSpPr>
        <p:spPr>
          <a:xfrm rot="0">
            <a:off x="250702" y="357187"/>
            <a:ext cx="8480422" cy="714375"/>
          </a:xfrm>
          <a:prstGeom prst="rect">
            <a:avLst/>
          </a:prstGeom>
        </p:spPr>
        <p:txBody>
          <a:bodyPr anchor="t" rtlCol="false" tIns="0" lIns="0" bIns="0" rIns="0">
            <a:spAutoFit/>
          </a:bodyPr>
          <a:lstStyle/>
          <a:p>
            <a:pPr algn="just">
              <a:lnSpc>
                <a:spcPts val="4725"/>
              </a:lnSpc>
            </a:pPr>
            <a:r>
              <a:rPr lang="en-US" sz="4500">
                <a:solidFill>
                  <a:srgbClr val="FFFFFF"/>
                </a:solidFill>
                <a:latin typeface="Times New Roman Bold"/>
              </a:rPr>
              <a:t>Data Analysis</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248840" y="1564986"/>
            <a:ext cx="8480422" cy="563880"/>
          </a:xfrm>
          <a:prstGeom prst="rect">
            <a:avLst/>
          </a:prstGeom>
        </p:spPr>
        <p:txBody>
          <a:bodyPr anchor="t" rtlCol="false" tIns="0" lIns="0" bIns="0" rIns="0">
            <a:spAutoFit/>
          </a:bodyPr>
          <a:lstStyle/>
          <a:p>
            <a:pPr algn="just">
              <a:lnSpc>
                <a:spcPts val="3780"/>
              </a:lnSpc>
            </a:pPr>
            <a:r>
              <a:rPr lang="en-US" sz="3600" u="sng">
                <a:solidFill>
                  <a:srgbClr val="000000"/>
                </a:solidFill>
                <a:latin typeface="Times New Roman Bold"/>
              </a:rPr>
              <a:t>Plan for Data Analysis</a:t>
            </a:r>
          </a:p>
        </p:txBody>
      </p:sp>
      <p:sp>
        <p:nvSpPr>
          <p:cNvPr name="Freeform 3" id="3"/>
          <p:cNvSpPr/>
          <p:nvPr/>
        </p:nvSpPr>
        <p:spPr>
          <a:xfrm flipH="false" flipV="false" rot="0">
            <a:off x="482646" y="2678496"/>
            <a:ext cx="16493232" cy="5234808"/>
          </a:xfrm>
          <a:custGeom>
            <a:avLst/>
            <a:gdLst/>
            <a:ahLst/>
            <a:cxnLst/>
            <a:rect r="r" b="b" t="t" l="l"/>
            <a:pathLst>
              <a:path h="5234808" w="16493232">
                <a:moveTo>
                  <a:pt x="0" y="0"/>
                </a:moveTo>
                <a:lnTo>
                  <a:pt x="16493232" y="0"/>
                </a:lnTo>
                <a:lnTo>
                  <a:pt x="16493232" y="5234808"/>
                </a:lnTo>
                <a:lnTo>
                  <a:pt x="0" y="5234808"/>
                </a:lnTo>
                <a:lnTo>
                  <a:pt x="0" y="0"/>
                </a:lnTo>
                <a:close/>
              </a:path>
            </a:pathLst>
          </a:custGeom>
          <a:blipFill>
            <a:blip r:embed="rId2"/>
            <a:stretch>
              <a:fillRect l="0" t="0" r="0" b="0"/>
            </a:stretch>
          </a:blipFill>
        </p:spPr>
      </p:sp>
      <p:sp>
        <p:nvSpPr>
          <p:cNvPr name="TextBox 4" id="4"/>
          <p:cNvSpPr txBox="true"/>
          <p:nvPr/>
        </p:nvSpPr>
        <p:spPr>
          <a:xfrm rot="0">
            <a:off x="86915" y="8601075"/>
            <a:ext cx="17973222" cy="1217295"/>
          </a:xfrm>
          <a:prstGeom prst="rect">
            <a:avLst/>
          </a:prstGeom>
        </p:spPr>
        <p:txBody>
          <a:bodyPr anchor="t" rtlCol="false" tIns="0" lIns="0" bIns="0" rIns="0">
            <a:spAutoFit/>
          </a:bodyPr>
          <a:lstStyle/>
          <a:p>
            <a:pPr algn="just">
              <a:lnSpc>
                <a:spcPts val="3044"/>
              </a:lnSpc>
            </a:pPr>
            <a:r>
              <a:rPr lang="en-US" sz="2899">
                <a:solidFill>
                  <a:srgbClr val="2D2626"/>
                </a:solidFill>
                <a:latin typeface="Times New Roman"/>
              </a:rPr>
              <a:t>The chart provides evidence that online wedding planning platforms and artificial intelligence are becoming increasingly popular in wedding planning. Couples can turn to online platforms and artificial intelligence to plan their wedding, as these tools can streamline the process and reduce stress.</a:t>
            </a:r>
          </a:p>
        </p:txBody>
      </p:sp>
      <p:grpSp>
        <p:nvGrpSpPr>
          <p:cNvPr name="Group 5" id="5"/>
          <p:cNvGrpSpPr/>
          <p:nvPr/>
        </p:nvGrpSpPr>
        <p:grpSpPr>
          <a:xfrm rot="0">
            <a:off x="86915" y="176499"/>
            <a:ext cx="8807996" cy="1059831"/>
            <a:chOff x="0" y="0"/>
            <a:chExt cx="2319801" cy="279133"/>
          </a:xfrm>
        </p:grpSpPr>
        <p:sp>
          <p:nvSpPr>
            <p:cNvPr name="Freeform 6" id="6"/>
            <p:cNvSpPr/>
            <p:nvPr/>
          </p:nvSpPr>
          <p:spPr>
            <a:xfrm flipH="false" flipV="false" rot="0">
              <a:off x="0" y="0"/>
              <a:ext cx="2319801" cy="279133"/>
            </a:xfrm>
            <a:custGeom>
              <a:avLst/>
              <a:gdLst/>
              <a:ahLst/>
              <a:cxnLst/>
              <a:rect r="r" b="b" t="t" l="l"/>
              <a:pathLst>
                <a:path h="279133" w="2319801">
                  <a:moveTo>
                    <a:pt x="0" y="0"/>
                  </a:moveTo>
                  <a:lnTo>
                    <a:pt x="2319801" y="0"/>
                  </a:lnTo>
                  <a:lnTo>
                    <a:pt x="2319801" y="279133"/>
                  </a:lnTo>
                  <a:lnTo>
                    <a:pt x="0" y="279133"/>
                  </a:lnTo>
                  <a:close/>
                </a:path>
              </a:pathLst>
            </a:custGeom>
            <a:solidFill>
              <a:srgbClr val="405E4B"/>
            </a:solidFill>
          </p:spPr>
        </p:sp>
        <p:sp>
          <p:nvSpPr>
            <p:cNvPr name="TextBox 7" id="7"/>
            <p:cNvSpPr txBox="true"/>
            <p:nvPr/>
          </p:nvSpPr>
          <p:spPr>
            <a:xfrm>
              <a:off x="0" y="-104775"/>
              <a:ext cx="2319801" cy="383908"/>
            </a:xfrm>
            <a:prstGeom prst="rect">
              <a:avLst/>
            </a:prstGeom>
          </p:spPr>
          <p:txBody>
            <a:bodyPr anchor="ctr" rtlCol="false" tIns="50800" lIns="50800" bIns="50800" rIns="50800"/>
            <a:lstStyle/>
            <a:p>
              <a:pPr algn="ctr">
                <a:lnSpc>
                  <a:spcPts val="3640"/>
                </a:lnSpc>
              </a:pPr>
            </a:p>
          </p:txBody>
        </p:sp>
      </p:grpSp>
      <p:sp>
        <p:nvSpPr>
          <p:cNvPr name="TextBox 8" id="8"/>
          <p:cNvSpPr txBox="true"/>
          <p:nvPr/>
        </p:nvSpPr>
        <p:spPr>
          <a:xfrm rot="0">
            <a:off x="250702" y="357187"/>
            <a:ext cx="8480422" cy="714375"/>
          </a:xfrm>
          <a:prstGeom prst="rect">
            <a:avLst/>
          </a:prstGeom>
        </p:spPr>
        <p:txBody>
          <a:bodyPr anchor="t" rtlCol="false" tIns="0" lIns="0" bIns="0" rIns="0">
            <a:spAutoFit/>
          </a:bodyPr>
          <a:lstStyle/>
          <a:p>
            <a:pPr algn="just">
              <a:lnSpc>
                <a:spcPts val="4725"/>
              </a:lnSpc>
            </a:pPr>
            <a:r>
              <a:rPr lang="en-US" sz="4500">
                <a:solidFill>
                  <a:srgbClr val="FFFFFF"/>
                </a:solidFill>
                <a:latin typeface="Times New Roman Bold"/>
              </a:rPr>
              <a:t>Data Analysis</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67595" y="4639434"/>
            <a:ext cx="614117" cy="771351"/>
            <a:chOff x="0" y="0"/>
            <a:chExt cx="286556" cy="359924"/>
          </a:xfrm>
        </p:grpSpPr>
        <p:sp>
          <p:nvSpPr>
            <p:cNvPr name="Freeform 3" id="3"/>
            <p:cNvSpPr/>
            <p:nvPr/>
          </p:nvSpPr>
          <p:spPr>
            <a:xfrm flipH="false" flipV="false" rot="0">
              <a:off x="0" y="0"/>
              <a:ext cx="286556" cy="359924"/>
            </a:xfrm>
            <a:custGeom>
              <a:avLst/>
              <a:gdLst/>
              <a:ahLst/>
              <a:cxnLst/>
              <a:rect r="r" b="b" t="t" l="l"/>
              <a:pathLst>
                <a:path h="359924" w="286556">
                  <a:moveTo>
                    <a:pt x="143278" y="0"/>
                  </a:moveTo>
                  <a:lnTo>
                    <a:pt x="143278" y="0"/>
                  </a:lnTo>
                  <a:cubicBezTo>
                    <a:pt x="222408" y="0"/>
                    <a:pt x="286556" y="64148"/>
                    <a:pt x="286556" y="143278"/>
                  </a:cubicBezTo>
                  <a:lnTo>
                    <a:pt x="286556" y="216645"/>
                  </a:lnTo>
                  <a:cubicBezTo>
                    <a:pt x="286556" y="295776"/>
                    <a:pt x="222408" y="359924"/>
                    <a:pt x="143278" y="359924"/>
                  </a:cubicBezTo>
                  <a:lnTo>
                    <a:pt x="143278" y="359924"/>
                  </a:lnTo>
                  <a:cubicBezTo>
                    <a:pt x="64148" y="359924"/>
                    <a:pt x="0" y="295776"/>
                    <a:pt x="0" y="216645"/>
                  </a:cubicBezTo>
                  <a:lnTo>
                    <a:pt x="0" y="143278"/>
                  </a:lnTo>
                  <a:cubicBezTo>
                    <a:pt x="0" y="64148"/>
                    <a:pt x="64148" y="0"/>
                    <a:pt x="143278" y="0"/>
                  </a:cubicBezTo>
                  <a:close/>
                </a:path>
              </a:pathLst>
            </a:custGeom>
            <a:solidFill>
              <a:srgbClr val="FFFFFF"/>
            </a:solidFill>
          </p:spPr>
        </p:sp>
        <p:sp>
          <p:nvSpPr>
            <p:cNvPr name="TextBox 4" id="4"/>
            <p:cNvSpPr txBox="true"/>
            <p:nvPr/>
          </p:nvSpPr>
          <p:spPr>
            <a:xfrm>
              <a:off x="0" y="-133350"/>
              <a:ext cx="286556" cy="493274"/>
            </a:xfrm>
            <a:prstGeom prst="rect">
              <a:avLst/>
            </a:prstGeom>
          </p:spPr>
          <p:txBody>
            <a:bodyPr anchor="ctr" rtlCol="false" tIns="39016" lIns="39016" bIns="39016" rIns="39016"/>
            <a:lstStyle/>
            <a:p>
              <a:pPr algn="ctr">
                <a:lnSpc>
                  <a:spcPts val="4984"/>
                </a:lnSpc>
              </a:pPr>
            </a:p>
          </p:txBody>
        </p:sp>
      </p:grpSp>
      <p:grpSp>
        <p:nvGrpSpPr>
          <p:cNvPr name="Group 5" id="5"/>
          <p:cNvGrpSpPr/>
          <p:nvPr/>
        </p:nvGrpSpPr>
        <p:grpSpPr>
          <a:xfrm rot="0">
            <a:off x="9250060" y="4751095"/>
            <a:ext cx="614117" cy="771351"/>
            <a:chOff x="0" y="0"/>
            <a:chExt cx="286556" cy="359924"/>
          </a:xfrm>
        </p:grpSpPr>
        <p:sp>
          <p:nvSpPr>
            <p:cNvPr name="Freeform 6" id="6"/>
            <p:cNvSpPr/>
            <p:nvPr/>
          </p:nvSpPr>
          <p:spPr>
            <a:xfrm flipH="false" flipV="false" rot="0">
              <a:off x="0" y="0"/>
              <a:ext cx="286556" cy="359924"/>
            </a:xfrm>
            <a:custGeom>
              <a:avLst/>
              <a:gdLst/>
              <a:ahLst/>
              <a:cxnLst/>
              <a:rect r="r" b="b" t="t" l="l"/>
              <a:pathLst>
                <a:path h="359924" w="286556">
                  <a:moveTo>
                    <a:pt x="143278" y="0"/>
                  </a:moveTo>
                  <a:lnTo>
                    <a:pt x="143278" y="0"/>
                  </a:lnTo>
                  <a:cubicBezTo>
                    <a:pt x="222408" y="0"/>
                    <a:pt x="286556" y="64148"/>
                    <a:pt x="286556" y="143278"/>
                  </a:cubicBezTo>
                  <a:lnTo>
                    <a:pt x="286556" y="216645"/>
                  </a:lnTo>
                  <a:cubicBezTo>
                    <a:pt x="286556" y="295776"/>
                    <a:pt x="222408" y="359924"/>
                    <a:pt x="143278" y="359924"/>
                  </a:cubicBezTo>
                  <a:lnTo>
                    <a:pt x="143278" y="359924"/>
                  </a:lnTo>
                  <a:cubicBezTo>
                    <a:pt x="64148" y="359924"/>
                    <a:pt x="0" y="295776"/>
                    <a:pt x="0" y="216645"/>
                  </a:cubicBezTo>
                  <a:lnTo>
                    <a:pt x="0" y="143278"/>
                  </a:lnTo>
                  <a:cubicBezTo>
                    <a:pt x="0" y="64148"/>
                    <a:pt x="64148" y="0"/>
                    <a:pt x="143278" y="0"/>
                  </a:cubicBezTo>
                  <a:close/>
                </a:path>
              </a:pathLst>
            </a:custGeom>
            <a:solidFill>
              <a:srgbClr val="FFFFFF"/>
            </a:solidFill>
          </p:spPr>
        </p:sp>
        <p:sp>
          <p:nvSpPr>
            <p:cNvPr name="TextBox 7" id="7"/>
            <p:cNvSpPr txBox="true"/>
            <p:nvPr/>
          </p:nvSpPr>
          <p:spPr>
            <a:xfrm>
              <a:off x="0" y="-133350"/>
              <a:ext cx="286556" cy="493274"/>
            </a:xfrm>
            <a:prstGeom prst="rect">
              <a:avLst/>
            </a:prstGeom>
          </p:spPr>
          <p:txBody>
            <a:bodyPr anchor="ctr" rtlCol="false" tIns="39016" lIns="39016" bIns="39016" rIns="39016"/>
            <a:lstStyle/>
            <a:p>
              <a:pPr algn="ctr">
                <a:lnSpc>
                  <a:spcPts val="4984"/>
                </a:lnSpc>
              </a:pPr>
            </a:p>
          </p:txBody>
        </p:sp>
      </p:grpSp>
      <p:sp>
        <p:nvSpPr>
          <p:cNvPr name="TextBox 8" id="8"/>
          <p:cNvSpPr txBox="true"/>
          <p:nvPr/>
        </p:nvSpPr>
        <p:spPr>
          <a:xfrm rot="0">
            <a:off x="3903326" y="1755285"/>
            <a:ext cx="8480422" cy="1314450"/>
          </a:xfrm>
          <a:prstGeom prst="rect">
            <a:avLst/>
          </a:prstGeom>
        </p:spPr>
        <p:txBody>
          <a:bodyPr anchor="t" rtlCol="false" tIns="0" lIns="0" bIns="0" rIns="0">
            <a:spAutoFit/>
          </a:bodyPr>
          <a:lstStyle/>
          <a:p>
            <a:pPr algn="r">
              <a:lnSpc>
                <a:spcPts val="4725"/>
              </a:lnSpc>
            </a:pPr>
            <a:r>
              <a:rPr lang="en-US" sz="4500">
                <a:solidFill>
                  <a:srgbClr val="FFFFFF"/>
                </a:solidFill>
                <a:latin typeface="Times New Roman Bold"/>
              </a:rPr>
              <a:t>PLAN FOR DATA ANALYSIS</a:t>
            </a:r>
          </a:p>
          <a:p>
            <a:pPr algn="r">
              <a:lnSpc>
                <a:spcPts val="4725"/>
              </a:lnSpc>
            </a:pPr>
          </a:p>
        </p:txBody>
      </p:sp>
      <p:grpSp>
        <p:nvGrpSpPr>
          <p:cNvPr name="Group 9" id="9"/>
          <p:cNvGrpSpPr/>
          <p:nvPr/>
        </p:nvGrpSpPr>
        <p:grpSpPr>
          <a:xfrm rot="0">
            <a:off x="0" y="1332697"/>
            <a:ext cx="4479892" cy="902327"/>
            <a:chOff x="0" y="0"/>
            <a:chExt cx="1179889" cy="237650"/>
          </a:xfrm>
        </p:grpSpPr>
        <p:sp>
          <p:nvSpPr>
            <p:cNvPr name="Freeform 10" id="10"/>
            <p:cNvSpPr/>
            <p:nvPr/>
          </p:nvSpPr>
          <p:spPr>
            <a:xfrm flipH="false" flipV="false" rot="0">
              <a:off x="0" y="0"/>
              <a:ext cx="1179889" cy="237650"/>
            </a:xfrm>
            <a:custGeom>
              <a:avLst/>
              <a:gdLst/>
              <a:ahLst/>
              <a:cxnLst/>
              <a:rect r="r" b="b" t="t" l="l"/>
              <a:pathLst>
                <a:path h="237650" w="1179889">
                  <a:moveTo>
                    <a:pt x="88136" y="0"/>
                  </a:moveTo>
                  <a:lnTo>
                    <a:pt x="1091754" y="0"/>
                  </a:lnTo>
                  <a:cubicBezTo>
                    <a:pt x="1115129" y="0"/>
                    <a:pt x="1137546" y="9286"/>
                    <a:pt x="1154075" y="25814"/>
                  </a:cubicBezTo>
                  <a:cubicBezTo>
                    <a:pt x="1170604" y="42343"/>
                    <a:pt x="1179889" y="64761"/>
                    <a:pt x="1179889" y="88136"/>
                  </a:cubicBezTo>
                  <a:lnTo>
                    <a:pt x="1179889" y="149514"/>
                  </a:lnTo>
                  <a:cubicBezTo>
                    <a:pt x="1179889" y="198190"/>
                    <a:pt x="1140430" y="237650"/>
                    <a:pt x="1091754" y="237650"/>
                  </a:cubicBezTo>
                  <a:lnTo>
                    <a:pt x="88136" y="237650"/>
                  </a:lnTo>
                  <a:cubicBezTo>
                    <a:pt x="39460" y="237650"/>
                    <a:pt x="0" y="198190"/>
                    <a:pt x="0" y="149514"/>
                  </a:cubicBezTo>
                  <a:lnTo>
                    <a:pt x="0" y="88136"/>
                  </a:lnTo>
                  <a:cubicBezTo>
                    <a:pt x="0" y="39460"/>
                    <a:pt x="39460" y="0"/>
                    <a:pt x="88136" y="0"/>
                  </a:cubicBezTo>
                  <a:close/>
                </a:path>
              </a:pathLst>
            </a:custGeom>
            <a:solidFill>
              <a:srgbClr val="000000">
                <a:alpha val="0"/>
              </a:srgbClr>
            </a:solidFill>
          </p:spPr>
        </p:sp>
        <p:sp>
          <p:nvSpPr>
            <p:cNvPr name="TextBox 11" id="11"/>
            <p:cNvSpPr txBox="true"/>
            <p:nvPr/>
          </p:nvSpPr>
          <p:spPr>
            <a:xfrm>
              <a:off x="0" y="-142875"/>
              <a:ext cx="1179889" cy="380525"/>
            </a:xfrm>
            <a:prstGeom prst="rect">
              <a:avLst/>
            </a:prstGeom>
          </p:spPr>
          <p:txBody>
            <a:bodyPr anchor="ctr" rtlCol="false" tIns="50800" lIns="50800" bIns="50800" rIns="50800"/>
            <a:lstStyle/>
            <a:p>
              <a:pPr algn="ctr">
                <a:lnSpc>
                  <a:spcPts val="5040"/>
                </a:lnSpc>
              </a:pPr>
              <a:r>
                <a:rPr lang="en-US" sz="3600" u="sng">
                  <a:solidFill>
                    <a:srgbClr val="000000"/>
                  </a:solidFill>
                  <a:latin typeface="Times New Roman Bold"/>
                </a:rPr>
                <a:t>Correlation Analysis</a:t>
              </a:r>
            </a:p>
          </p:txBody>
        </p:sp>
      </p:grpSp>
      <p:grpSp>
        <p:nvGrpSpPr>
          <p:cNvPr name="Group 12" id="12"/>
          <p:cNvGrpSpPr/>
          <p:nvPr/>
        </p:nvGrpSpPr>
        <p:grpSpPr>
          <a:xfrm rot="0">
            <a:off x="167595" y="4639434"/>
            <a:ext cx="614117" cy="771351"/>
            <a:chOff x="0" y="0"/>
            <a:chExt cx="286556" cy="359924"/>
          </a:xfrm>
        </p:grpSpPr>
        <p:sp>
          <p:nvSpPr>
            <p:cNvPr name="Freeform 13" id="13"/>
            <p:cNvSpPr/>
            <p:nvPr/>
          </p:nvSpPr>
          <p:spPr>
            <a:xfrm flipH="false" flipV="false" rot="0">
              <a:off x="0" y="0"/>
              <a:ext cx="286556" cy="359924"/>
            </a:xfrm>
            <a:custGeom>
              <a:avLst/>
              <a:gdLst/>
              <a:ahLst/>
              <a:cxnLst/>
              <a:rect r="r" b="b" t="t" l="l"/>
              <a:pathLst>
                <a:path h="359924" w="286556">
                  <a:moveTo>
                    <a:pt x="143278" y="0"/>
                  </a:moveTo>
                  <a:lnTo>
                    <a:pt x="143278" y="0"/>
                  </a:lnTo>
                  <a:cubicBezTo>
                    <a:pt x="222408" y="0"/>
                    <a:pt x="286556" y="64148"/>
                    <a:pt x="286556" y="143278"/>
                  </a:cubicBezTo>
                  <a:lnTo>
                    <a:pt x="286556" y="216645"/>
                  </a:lnTo>
                  <a:cubicBezTo>
                    <a:pt x="286556" y="295776"/>
                    <a:pt x="222408" y="359924"/>
                    <a:pt x="143278" y="359924"/>
                  </a:cubicBezTo>
                  <a:lnTo>
                    <a:pt x="143278" y="359924"/>
                  </a:lnTo>
                  <a:cubicBezTo>
                    <a:pt x="64148" y="359924"/>
                    <a:pt x="0" y="295776"/>
                    <a:pt x="0" y="216645"/>
                  </a:cubicBezTo>
                  <a:lnTo>
                    <a:pt x="0" y="143278"/>
                  </a:lnTo>
                  <a:cubicBezTo>
                    <a:pt x="0" y="64148"/>
                    <a:pt x="64148" y="0"/>
                    <a:pt x="143278" y="0"/>
                  </a:cubicBezTo>
                  <a:close/>
                </a:path>
              </a:pathLst>
            </a:custGeom>
            <a:solidFill>
              <a:srgbClr val="FFFFFF"/>
            </a:solidFill>
          </p:spPr>
        </p:sp>
        <p:sp>
          <p:nvSpPr>
            <p:cNvPr name="TextBox 14" id="14"/>
            <p:cNvSpPr txBox="true"/>
            <p:nvPr/>
          </p:nvSpPr>
          <p:spPr>
            <a:xfrm>
              <a:off x="0" y="-133350"/>
              <a:ext cx="286556" cy="493274"/>
            </a:xfrm>
            <a:prstGeom prst="rect">
              <a:avLst/>
            </a:prstGeom>
          </p:spPr>
          <p:txBody>
            <a:bodyPr anchor="ctr" rtlCol="false" tIns="39016" lIns="39016" bIns="39016" rIns="39016"/>
            <a:lstStyle/>
            <a:p>
              <a:pPr algn="ctr">
                <a:lnSpc>
                  <a:spcPts val="4984"/>
                </a:lnSpc>
              </a:pPr>
            </a:p>
          </p:txBody>
        </p:sp>
      </p:grpSp>
      <p:grpSp>
        <p:nvGrpSpPr>
          <p:cNvPr name="Group 15" id="15"/>
          <p:cNvGrpSpPr/>
          <p:nvPr/>
        </p:nvGrpSpPr>
        <p:grpSpPr>
          <a:xfrm rot="0">
            <a:off x="9250060" y="4751095"/>
            <a:ext cx="614117" cy="771351"/>
            <a:chOff x="0" y="0"/>
            <a:chExt cx="286556" cy="359924"/>
          </a:xfrm>
        </p:grpSpPr>
        <p:sp>
          <p:nvSpPr>
            <p:cNvPr name="Freeform 16" id="16"/>
            <p:cNvSpPr/>
            <p:nvPr/>
          </p:nvSpPr>
          <p:spPr>
            <a:xfrm flipH="false" flipV="false" rot="0">
              <a:off x="0" y="0"/>
              <a:ext cx="286556" cy="359924"/>
            </a:xfrm>
            <a:custGeom>
              <a:avLst/>
              <a:gdLst/>
              <a:ahLst/>
              <a:cxnLst/>
              <a:rect r="r" b="b" t="t" l="l"/>
              <a:pathLst>
                <a:path h="359924" w="286556">
                  <a:moveTo>
                    <a:pt x="143278" y="0"/>
                  </a:moveTo>
                  <a:lnTo>
                    <a:pt x="143278" y="0"/>
                  </a:lnTo>
                  <a:cubicBezTo>
                    <a:pt x="222408" y="0"/>
                    <a:pt x="286556" y="64148"/>
                    <a:pt x="286556" y="143278"/>
                  </a:cubicBezTo>
                  <a:lnTo>
                    <a:pt x="286556" y="216645"/>
                  </a:lnTo>
                  <a:cubicBezTo>
                    <a:pt x="286556" y="295776"/>
                    <a:pt x="222408" y="359924"/>
                    <a:pt x="143278" y="359924"/>
                  </a:cubicBezTo>
                  <a:lnTo>
                    <a:pt x="143278" y="359924"/>
                  </a:lnTo>
                  <a:cubicBezTo>
                    <a:pt x="64148" y="359924"/>
                    <a:pt x="0" y="295776"/>
                    <a:pt x="0" y="216645"/>
                  </a:cubicBezTo>
                  <a:lnTo>
                    <a:pt x="0" y="143278"/>
                  </a:lnTo>
                  <a:cubicBezTo>
                    <a:pt x="0" y="64148"/>
                    <a:pt x="64148" y="0"/>
                    <a:pt x="143278" y="0"/>
                  </a:cubicBezTo>
                  <a:close/>
                </a:path>
              </a:pathLst>
            </a:custGeom>
            <a:solidFill>
              <a:srgbClr val="FFFFFF"/>
            </a:solidFill>
          </p:spPr>
        </p:sp>
        <p:sp>
          <p:nvSpPr>
            <p:cNvPr name="TextBox 17" id="17"/>
            <p:cNvSpPr txBox="true"/>
            <p:nvPr/>
          </p:nvSpPr>
          <p:spPr>
            <a:xfrm>
              <a:off x="0" y="-133350"/>
              <a:ext cx="286556" cy="493274"/>
            </a:xfrm>
            <a:prstGeom prst="rect">
              <a:avLst/>
            </a:prstGeom>
          </p:spPr>
          <p:txBody>
            <a:bodyPr anchor="ctr" rtlCol="false" tIns="39016" lIns="39016" bIns="39016" rIns="39016"/>
            <a:lstStyle/>
            <a:p>
              <a:pPr algn="ctr">
                <a:lnSpc>
                  <a:spcPts val="4984"/>
                </a:lnSpc>
              </a:pPr>
            </a:p>
          </p:txBody>
        </p:sp>
      </p:grpSp>
      <p:sp>
        <p:nvSpPr>
          <p:cNvPr name="Freeform 18" id="18"/>
          <p:cNvSpPr/>
          <p:nvPr/>
        </p:nvSpPr>
        <p:spPr>
          <a:xfrm flipH="false" flipV="false" rot="0">
            <a:off x="455603" y="3227055"/>
            <a:ext cx="8397352" cy="6166522"/>
          </a:xfrm>
          <a:custGeom>
            <a:avLst/>
            <a:gdLst/>
            <a:ahLst/>
            <a:cxnLst/>
            <a:rect r="r" b="b" t="t" l="l"/>
            <a:pathLst>
              <a:path h="6166522" w="8397352">
                <a:moveTo>
                  <a:pt x="0" y="0"/>
                </a:moveTo>
                <a:lnTo>
                  <a:pt x="8397353" y="0"/>
                </a:lnTo>
                <a:lnTo>
                  <a:pt x="8397353" y="6166522"/>
                </a:lnTo>
                <a:lnTo>
                  <a:pt x="0" y="6166522"/>
                </a:lnTo>
                <a:lnTo>
                  <a:pt x="0" y="0"/>
                </a:lnTo>
                <a:close/>
              </a:path>
            </a:pathLst>
          </a:custGeom>
          <a:blipFill>
            <a:blip r:embed="rId2"/>
            <a:stretch>
              <a:fillRect l="0" t="0" r="0" b="0"/>
            </a:stretch>
          </a:blipFill>
        </p:spPr>
      </p:sp>
      <p:grpSp>
        <p:nvGrpSpPr>
          <p:cNvPr name="Group 19" id="19"/>
          <p:cNvGrpSpPr/>
          <p:nvPr/>
        </p:nvGrpSpPr>
        <p:grpSpPr>
          <a:xfrm rot="0">
            <a:off x="9557118" y="3404974"/>
            <a:ext cx="8115300" cy="6299872"/>
            <a:chOff x="0" y="0"/>
            <a:chExt cx="3786718" cy="2939613"/>
          </a:xfrm>
        </p:grpSpPr>
        <p:sp>
          <p:nvSpPr>
            <p:cNvPr name="Freeform 20" id="20"/>
            <p:cNvSpPr/>
            <p:nvPr/>
          </p:nvSpPr>
          <p:spPr>
            <a:xfrm flipH="false" flipV="false" rot="0">
              <a:off x="0" y="0"/>
              <a:ext cx="3786718" cy="2939613"/>
            </a:xfrm>
            <a:custGeom>
              <a:avLst/>
              <a:gdLst/>
              <a:ahLst/>
              <a:cxnLst/>
              <a:rect r="r" b="b" t="t" l="l"/>
              <a:pathLst>
                <a:path h="2939613" w="3786718">
                  <a:moveTo>
                    <a:pt x="19080" y="0"/>
                  </a:moveTo>
                  <a:lnTo>
                    <a:pt x="3767639" y="0"/>
                  </a:lnTo>
                  <a:cubicBezTo>
                    <a:pt x="3778176" y="0"/>
                    <a:pt x="3786718" y="8542"/>
                    <a:pt x="3786718" y="19080"/>
                  </a:cubicBezTo>
                  <a:lnTo>
                    <a:pt x="3786718" y="2920533"/>
                  </a:lnTo>
                  <a:cubicBezTo>
                    <a:pt x="3786718" y="2931071"/>
                    <a:pt x="3778176" y="2939613"/>
                    <a:pt x="3767639" y="2939613"/>
                  </a:cubicBezTo>
                  <a:lnTo>
                    <a:pt x="19080" y="2939613"/>
                  </a:lnTo>
                  <a:cubicBezTo>
                    <a:pt x="8542" y="2939613"/>
                    <a:pt x="0" y="2931071"/>
                    <a:pt x="0" y="2920533"/>
                  </a:cubicBezTo>
                  <a:lnTo>
                    <a:pt x="0" y="19080"/>
                  </a:lnTo>
                  <a:cubicBezTo>
                    <a:pt x="0" y="8542"/>
                    <a:pt x="8542" y="0"/>
                    <a:pt x="19080" y="0"/>
                  </a:cubicBezTo>
                  <a:close/>
                </a:path>
              </a:pathLst>
            </a:custGeom>
            <a:solidFill>
              <a:srgbClr val="405E4B"/>
            </a:solidFill>
            <a:ln w="47625" cap="sq">
              <a:solidFill>
                <a:srgbClr val="FFFFFF"/>
              </a:solidFill>
              <a:prstDash val="solid"/>
              <a:miter/>
            </a:ln>
          </p:spPr>
        </p:sp>
        <p:sp>
          <p:nvSpPr>
            <p:cNvPr name="TextBox 21" id="21"/>
            <p:cNvSpPr txBox="true"/>
            <p:nvPr/>
          </p:nvSpPr>
          <p:spPr>
            <a:xfrm>
              <a:off x="0" y="-133350"/>
              <a:ext cx="3786718" cy="3072963"/>
            </a:xfrm>
            <a:prstGeom prst="rect">
              <a:avLst/>
            </a:prstGeom>
          </p:spPr>
          <p:txBody>
            <a:bodyPr anchor="ctr" rtlCol="false" tIns="39016" lIns="39016" bIns="39016" rIns="39016"/>
            <a:lstStyle/>
            <a:p>
              <a:pPr algn="ctr">
                <a:lnSpc>
                  <a:spcPts val="4984"/>
                </a:lnSpc>
              </a:pPr>
            </a:p>
          </p:txBody>
        </p:sp>
      </p:grpSp>
      <p:sp>
        <p:nvSpPr>
          <p:cNvPr name="TextBox 22" id="22"/>
          <p:cNvSpPr txBox="true"/>
          <p:nvPr/>
        </p:nvSpPr>
        <p:spPr>
          <a:xfrm rot="0">
            <a:off x="9749843" y="3754367"/>
            <a:ext cx="7729850" cy="5393813"/>
          </a:xfrm>
          <a:prstGeom prst="rect">
            <a:avLst/>
          </a:prstGeom>
        </p:spPr>
        <p:txBody>
          <a:bodyPr anchor="t" rtlCol="false" tIns="0" lIns="0" bIns="0" rIns="0">
            <a:spAutoFit/>
          </a:bodyPr>
          <a:lstStyle/>
          <a:p>
            <a:pPr algn="l">
              <a:lnSpc>
                <a:spcPts val="3296"/>
              </a:lnSpc>
            </a:pPr>
            <a:r>
              <a:rPr lang="en-US" sz="3139">
                <a:solidFill>
                  <a:srgbClr val="FFFFFF"/>
                </a:solidFill>
                <a:latin typeface="Times New Roman"/>
              </a:rPr>
              <a:t>We analyzed the correlations between Hypothesis 1 variables. </a:t>
            </a:r>
          </a:p>
          <a:p>
            <a:pPr algn="l">
              <a:lnSpc>
                <a:spcPts val="3296"/>
              </a:lnSpc>
            </a:pPr>
          </a:p>
          <a:p>
            <a:pPr algn="l">
              <a:lnSpc>
                <a:spcPts val="3296"/>
              </a:lnSpc>
            </a:pPr>
            <a:r>
              <a:rPr lang="en-US" sz="3139">
                <a:solidFill>
                  <a:srgbClr val="FFFFFF"/>
                </a:solidFill>
                <a:latin typeface="Times New Roman"/>
              </a:rPr>
              <a:t>In general, there is a positive correlation between variables. There is a very strong positive correlation between the Important and Stress variables. </a:t>
            </a:r>
          </a:p>
          <a:p>
            <a:pPr algn="l">
              <a:lnSpc>
                <a:spcPts val="3296"/>
              </a:lnSpc>
            </a:pPr>
          </a:p>
          <a:p>
            <a:pPr algn="l">
              <a:lnSpc>
                <a:spcPts val="3296"/>
              </a:lnSpc>
            </a:pPr>
            <a:r>
              <a:rPr lang="en-US" sz="3139">
                <a:solidFill>
                  <a:srgbClr val="FFFFFF"/>
                </a:solidFill>
                <a:latin typeface="Times New Roman"/>
              </a:rPr>
              <a:t>These results show us that Hypothesis 1 is correct. At the same time, People in the study believe Al makes wedding planning easier and reduces stress. This suggests that Al may be popular with wedding planners.</a:t>
            </a:r>
          </a:p>
        </p:txBody>
      </p:sp>
      <p:sp>
        <p:nvSpPr>
          <p:cNvPr name="TextBox 23" id="23"/>
          <p:cNvSpPr txBox="true"/>
          <p:nvPr/>
        </p:nvSpPr>
        <p:spPr>
          <a:xfrm rot="0">
            <a:off x="954322" y="6641922"/>
            <a:ext cx="466368" cy="290194"/>
          </a:xfrm>
          <a:prstGeom prst="rect">
            <a:avLst/>
          </a:prstGeom>
        </p:spPr>
        <p:txBody>
          <a:bodyPr anchor="t" rtlCol="false" tIns="0" lIns="0" bIns="0" rIns="0">
            <a:spAutoFit/>
          </a:bodyPr>
          <a:lstStyle/>
          <a:p>
            <a:pPr algn="ctr">
              <a:lnSpc>
                <a:spcPts val="2380"/>
              </a:lnSpc>
              <a:spcBef>
                <a:spcPct val="0"/>
              </a:spcBef>
            </a:pPr>
            <a:r>
              <a:rPr lang="en-US" sz="1700">
                <a:solidFill>
                  <a:srgbClr val="41B8D5"/>
                </a:solidFill>
                <a:latin typeface="Distillery Strong"/>
              </a:rPr>
              <a:t>LIKE</a:t>
            </a:r>
          </a:p>
        </p:txBody>
      </p:sp>
      <p:sp>
        <p:nvSpPr>
          <p:cNvPr name="TextBox 24" id="24"/>
          <p:cNvSpPr txBox="true"/>
          <p:nvPr/>
        </p:nvSpPr>
        <p:spPr>
          <a:xfrm rot="0">
            <a:off x="600885" y="7503291"/>
            <a:ext cx="1173242" cy="273684"/>
          </a:xfrm>
          <a:prstGeom prst="rect">
            <a:avLst/>
          </a:prstGeom>
        </p:spPr>
        <p:txBody>
          <a:bodyPr anchor="t" rtlCol="false" tIns="0" lIns="0" bIns="0" rIns="0">
            <a:spAutoFit/>
          </a:bodyPr>
          <a:lstStyle/>
          <a:p>
            <a:pPr algn="ctr">
              <a:lnSpc>
                <a:spcPts val="2240"/>
              </a:lnSpc>
              <a:spcBef>
                <a:spcPct val="0"/>
              </a:spcBef>
            </a:pPr>
            <a:r>
              <a:rPr lang="en-US" sz="1600">
                <a:solidFill>
                  <a:srgbClr val="41B8D5"/>
                </a:solidFill>
                <a:latin typeface="Distillery Strong"/>
              </a:rPr>
              <a:t>IMPORTANT</a:t>
            </a:r>
          </a:p>
        </p:txBody>
      </p:sp>
      <p:sp>
        <p:nvSpPr>
          <p:cNvPr name="TextBox 25" id="25"/>
          <p:cNvSpPr txBox="true"/>
          <p:nvPr/>
        </p:nvSpPr>
        <p:spPr>
          <a:xfrm rot="0">
            <a:off x="923538" y="8360408"/>
            <a:ext cx="649367" cy="273684"/>
          </a:xfrm>
          <a:prstGeom prst="rect">
            <a:avLst/>
          </a:prstGeom>
        </p:spPr>
        <p:txBody>
          <a:bodyPr anchor="t" rtlCol="false" tIns="0" lIns="0" bIns="0" rIns="0">
            <a:spAutoFit/>
          </a:bodyPr>
          <a:lstStyle/>
          <a:p>
            <a:pPr algn="ctr">
              <a:lnSpc>
                <a:spcPts val="2240"/>
              </a:lnSpc>
              <a:spcBef>
                <a:spcPct val="0"/>
              </a:spcBef>
            </a:pPr>
            <a:r>
              <a:rPr lang="en-US" sz="1600">
                <a:solidFill>
                  <a:srgbClr val="41B8D5"/>
                </a:solidFill>
                <a:latin typeface="Distillery Strong"/>
              </a:rPr>
              <a:t>STRESS</a:t>
            </a:r>
          </a:p>
        </p:txBody>
      </p:sp>
      <p:grpSp>
        <p:nvGrpSpPr>
          <p:cNvPr name="Group 26" id="26"/>
          <p:cNvGrpSpPr/>
          <p:nvPr/>
        </p:nvGrpSpPr>
        <p:grpSpPr>
          <a:xfrm rot="0">
            <a:off x="86915" y="176499"/>
            <a:ext cx="8807996" cy="1059831"/>
            <a:chOff x="0" y="0"/>
            <a:chExt cx="2319801" cy="279133"/>
          </a:xfrm>
        </p:grpSpPr>
        <p:sp>
          <p:nvSpPr>
            <p:cNvPr name="Freeform 27" id="27"/>
            <p:cNvSpPr/>
            <p:nvPr/>
          </p:nvSpPr>
          <p:spPr>
            <a:xfrm flipH="false" flipV="false" rot="0">
              <a:off x="0" y="0"/>
              <a:ext cx="2319801" cy="279133"/>
            </a:xfrm>
            <a:custGeom>
              <a:avLst/>
              <a:gdLst/>
              <a:ahLst/>
              <a:cxnLst/>
              <a:rect r="r" b="b" t="t" l="l"/>
              <a:pathLst>
                <a:path h="279133" w="2319801">
                  <a:moveTo>
                    <a:pt x="0" y="0"/>
                  </a:moveTo>
                  <a:lnTo>
                    <a:pt x="2319801" y="0"/>
                  </a:lnTo>
                  <a:lnTo>
                    <a:pt x="2319801" y="279133"/>
                  </a:lnTo>
                  <a:lnTo>
                    <a:pt x="0" y="279133"/>
                  </a:lnTo>
                  <a:close/>
                </a:path>
              </a:pathLst>
            </a:custGeom>
            <a:solidFill>
              <a:srgbClr val="405E4B"/>
            </a:solidFill>
          </p:spPr>
        </p:sp>
        <p:sp>
          <p:nvSpPr>
            <p:cNvPr name="TextBox 28" id="28"/>
            <p:cNvSpPr txBox="true"/>
            <p:nvPr/>
          </p:nvSpPr>
          <p:spPr>
            <a:xfrm>
              <a:off x="0" y="-104775"/>
              <a:ext cx="2319801" cy="383908"/>
            </a:xfrm>
            <a:prstGeom prst="rect">
              <a:avLst/>
            </a:prstGeom>
          </p:spPr>
          <p:txBody>
            <a:bodyPr anchor="ctr" rtlCol="false" tIns="50800" lIns="50800" bIns="50800" rIns="50800"/>
            <a:lstStyle/>
            <a:p>
              <a:pPr algn="ctr">
                <a:lnSpc>
                  <a:spcPts val="3640"/>
                </a:lnSpc>
              </a:pPr>
            </a:p>
          </p:txBody>
        </p:sp>
      </p:grpSp>
      <p:sp>
        <p:nvSpPr>
          <p:cNvPr name="TextBox 29" id="29"/>
          <p:cNvSpPr txBox="true"/>
          <p:nvPr/>
        </p:nvSpPr>
        <p:spPr>
          <a:xfrm rot="0">
            <a:off x="250702" y="357187"/>
            <a:ext cx="8480422" cy="714375"/>
          </a:xfrm>
          <a:prstGeom prst="rect">
            <a:avLst/>
          </a:prstGeom>
        </p:spPr>
        <p:txBody>
          <a:bodyPr anchor="t" rtlCol="false" tIns="0" lIns="0" bIns="0" rIns="0">
            <a:spAutoFit/>
          </a:bodyPr>
          <a:lstStyle/>
          <a:p>
            <a:pPr algn="just">
              <a:lnSpc>
                <a:spcPts val="4725"/>
              </a:lnSpc>
            </a:pPr>
            <a:r>
              <a:rPr lang="en-US" sz="4500">
                <a:solidFill>
                  <a:srgbClr val="FFFFFF"/>
                </a:solidFill>
                <a:latin typeface="Times New Roman Bold"/>
              </a:rPr>
              <a:t>Data Analysis</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891087">
            <a:off x="11438834" y="6938382"/>
            <a:ext cx="9553919" cy="9195647"/>
          </a:xfrm>
          <a:custGeom>
            <a:avLst/>
            <a:gdLst/>
            <a:ahLst/>
            <a:cxnLst/>
            <a:rect r="r" b="b" t="t" l="l"/>
            <a:pathLst>
              <a:path h="9195647" w="9553919">
                <a:moveTo>
                  <a:pt x="0" y="0"/>
                </a:moveTo>
                <a:lnTo>
                  <a:pt x="9553920" y="0"/>
                </a:lnTo>
                <a:lnTo>
                  <a:pt x="9553920" y="9195647"/>
                </a:lnTo>
                <a:lnTo>
                  <a:pt x="0" y="9195647"/>
                </a:lnTo>
                <a:lnTo>
                  <a:pt x="0" y="0"/>
                </a:lnTo>
                <a:close/>
              </a:path>
            </a:pathLst>
          </a:custGeom>
          <a:blipFill>
            <a:blip r:embed="rId2">
              <a:alphaModFix amt="59000"/>
            </a:blip>
            <a:stretch>
              <a:fillRect l="0" t="0" r="0" b="0"/>
            </a:stretch>
          </a:blipFill>
        </p:spPr>
      </p:sp>
      <p:sp>
        <p:nvSpPr>
          <p:cNvPr name="Freeform 3" id="3"/>
          <p:cNvSpPr/>
          <p:nvPr/>
        </p:nvSpPr>
        <p:spPr>
          <a:xfrm flipH="false" flipV="false" rot="891087">
            <a:off x="-4101535" y="-6483894"/>
            <a:ext cx="11969060" cy="11520220"/>
          </a:xfrm>
          <a:custGeom>
            <a:avLst/>
            <a:gdLst/>
            <a:ahLst/>
            <a:cxnLst/>
            <a:rect r="r" b="b" t="t" l="l"/>
            <a:pathLst>
              <a:path h="11520220" w="11969060">
                <a:moveTo>
                  <a:pt x="0" y="0"/>
                </a:moveTo>
                <a:lnTo>
                  <a:pt x="11969060" y="0"/>
                </a:lnTo>
                <a:lnTo>
                  <a:pt x="11969060" y="11520220"/>
                </a:lnTo>
                <a:lnTo>
                  <a:pt x="0" y="11520220"/>
                </a:lnTo>
                <a:lnTo>
                  <a:pt x="0" y="0"/>
                </a:lnTo>
                <a:close/>
              </a:path>
            </a:pathLst>
          </a:custGeom>
          <a:blipFill>
            <a:blip r:embed="rId2">
              <a:alphaModFix amt="59000"/>
            </a:blip>
            <a:stretch>
              <a:fillRect l="0" t="0" r="0" b="0"/>
            </a:stretch>
          </a:blipFill>
        </p:spPr>
      </p:sp>
      <p:sp>
        <p:nvSpPr>
          <p:cNvPr name="Freeform 4" id="4"/>
          <p:cNvSpPr/>
          <p:nvPr/>
        </p:nvSpPr>
        <p:spPr>
          <a:xfrm flipH="true" flipV="false" rot="7128960">
            <a:off x="-956379" y="-979923"/>
            <a:ext cx="3970157" cy="3607880"/>
          </a:xfrm>
          <a:custGeom>
            <a:avLst/>
            <a:gdLst/>
            <a:ahLst/>
            <a:cxnLst/>
            <a:rect r="r" b="b" t="t" l="l"/>
            <a:pathLst>
              <a:path h="3607880" w="3970157">
                <a:moveTo>
                  <a:pt x="3970158" y="0"/>
                </a:moveTo>
                <a:lnTo>
                  <a:pt x="0" y="0"/>
                </a:lnTo>
                <a:lnTo>
                  <a:pt x="0" y="3607881"/>
                </a:lnTo>
                <a:lnTo>
                  <a:pt x="3970158" y="3607881"/>
                </a:lnTo>
                <a:lnTo>
                  <a:pt x="3970158" y="0"/>
                </a:lnTo>
                <a:close/>
              </a:path>
            </a:pathLst>
          </a:custGeom>
          <a:blipFill>
            <a:blip r:embed="rId3"/>
            <a:stretch>
              <a:fillRect l="0" t="0" r="0" b="0"/>
            </a:stretch>
          </a:blipFill>
        </p:spPr>
      </p:sp>
      <p:grpSp>
        <p:nvGrpSpPr>
          <p:cNvPr name="Group 5" id="5"/>
          <p:cNvGrpSpPr/>
          <p:nvPr/>
        </p:nvGrpSpPr>
        <p:grpSpPr>
          <a:xfrm rot="0">
            <a:off x="2243716" y="0"/>
            <a:ext cx="12337287" cy="10287000"/>
            <a:chOff x="0" y="0"/>
            <a:chExt cx="16449716" cy="13716000"/>
          </a:xfrm>
        </p:grpSpPr>
        <p:grpSp>
          <p:nvGrpSpPr>
            <p:cNvPr name="Group 6" id="6"/>
            <p:cNvGrpSpPr/>
            <p:nvPr/>
          </p:nvGrpSpPr>
          <p:grpSpPr>
            <a:xfrm rot="0">
              <a:off x="0" y="0"/>
              <a:ext cx="16449716" cy="13716000"/>
              <a:chOff x="0" y="0"/>
              <a:chExt cx="5255095" cy="4381771"/>
            </a:xfrm>
          </p:grpSpPr>
          <p:sp>
            <p:nvSpPr>
              <p:cNvPr name="Freeform 7" id="7"/>
              <p:cNvSpPr/>
              <p:nvPr/>
            </p:nvSpPr>
            <p:spPr>
              <a:xfrm flipH="false" flipV="false" rot="0">
                <a:off x="0" y="0"/>
                <a:ext cx="5255095" cy="4381771"/>
              </a:xfrm>
              <a:custGeom>
                <a:avLst/>
                <a:gdLst/>
                <a:ahLst/>
                <a:cxnLst/>
                <a:rect r="r" b="b" t="t" l="l"/>
                <a:pathLst>
                  <a:path h="4381771" w="5255095">
                    <a:moveTo>
                      <a:pt x="0" y="0"/>
                    </a:moveTo>
                    <a:lnTo>
                      <a:pt x="5255095" y="0"/>
                    </a:lnTo>
                    <a:lnTo>
                      <a:pt x="5255095" y="4381771"/>
                    </a:lnTo>
                    <a:lnTo>
                      <a:pt x="0" y="4381771"/>
                    </a:lnTo>
                    <a:close/>
                  </a:path>
                </a:pathLst>
              </a:custGeom>
              <a:solidFill>
                <a:srgbClr val="405E4B"/>
              </a:solidFill>
            </p:spPr>
          </p:sp>
          <p:sp>
            <p:nvSpPr>
              <p:cNvPr name="TextBox 8" id="8"/>
              <p:cNvSpPr txBox="true"/>
              <p:nvPr/>
            </p:nvSpPr>
            <p:spPr>
              <a:xfrm>
                <a:off x="0" y="-152400"/>
                <a:ext cx="5255095" cy="4534171"/>
              </a:xfrm>
              <a:prstGeom prst="rect">
                <a:avLst/>
              </a:prstGeom>
            </p:spPr>
            <p:txBody>
              <a:bodyPr anchor="ctr" rtlCol="false" tIns="50800" lIns="50800" bIns="50800" rIns="50800"/>
              <a:lstStyle/>
              <a:p>
                <a:pPr algn="ctr">
                  <a:lnSpc>
                    <a:spcPts val="4707"/>
                  </a:lnSpc>
                </a:pPr>
              </a:p>
            </p:txBody>
          </p:sp>
        </p:grpSp>
        <p:grpSp>
          <p:nvGrpSpPr>
            <p:cNvPr name="Group 9" id="9"/>
            <p:cNvGrpSpPr/>
            <p:nvPr/>
          </p:nvGrpSpPr>
          <p:grpSpPr>
            <a:xfrm rot="0">
              <a:off x="427577" y="358171"/>
              <a:ext cx="15594562" cy="12999657"/>
              <a:chOff x="0" y="0"/>
              <a:chExt cx="4981904" cy="4152925"/>
            </a:xfrm>
          </p:grpSpPr>
          <p:sp>
            <p:nvSpPr>
              <p:cNvPr name="Freeform 10" id="10"/>
              <p:cNvSpPr/>
              <p:nvPr/>
            </p:nvSpPr>
            <p:spPr>
              <a:xfrm flipH="false" flipV="false" rot="0">
                <a:off x="0" y="0"/>
                <a:ext cx="4981904" cy="4152925"/>
              </a:xfrm>
              <a:custGeom>
                <a:avLst/>
                <a:gdLst/>
                <a:ahLst/>
                <a:cxnLst/>
                <a:rect r="r" b="b" t="t" l="l"/>
                <a:pathLst>
                  <a:path h="4152925" w="4981904">
                    <a:moveTo>
                      <a:pt x="0" y="0"/>
                    </a:moveTo>
                    <a:lnTo>
                      <a:pt x="4981904" y="0"/>
                    </a:lnTo>
                    <a:lnTo>
                      <a:pt x="4981904" y="4152925"/>
                    </a:lnTo>
                    <a:lnTo>
                      <a:pt x="0" y="4152925"/>
                    </a:lnTo>
                    <a:close/>
                  </a:path>
                </a:pathLst>
              </a:custGeom>
              <a:solidFill>
                <a:srgbClr val="000000">
                  <a:alpha val="0"/>
                </a:srgbClr>
              </a:solidFill>
              <a:ln w="19050" cap="sq">
                <a:solidFill>
                  <a:srgbClr val="FFFFFF"/>
                </a:solidFill>
                <a:prstDash val="solid"/>
                <a:miter/>
              </a:ln>
            </p:spPr>
          </p:sp>
          <p:sp>
            <p:nvSpPr>
              <p:cNvPr name="TextBox 11" id="11"/>
              <p:cNvSpPr txBox="true"/>
              <p:nvPr/>
            </p:nvSpPr>
            <p:spPr>
              <a:xfrm>
                <a:off x="0" y="-152400"/>
                <a:ext cx="4981904" cy="4305325"/>
              </a:xfrm>
              <a:prstGeom prst="rect">
                <a:avLst/>
              </a:prstGeom>
            </p:spPr>
            <p:txBody>
              <a:bodyPr anchor="ctr" rtlCol="false" tIns="50800" lIns="50800" bIns="50800" rIns="50800"/>
              <a:lstStyle/>
              <a:p>
                <a:pPr algn="ctr">
                  <a:lnSpc>
                    <a:spcPts val="4707"/>
                  </a:lnSpc>
                </a:pPr>
              </a:p>
            </p:txBody>
          </p:sp>
        </p:grpSp>
      </p:grpSp>
      <p:sp>
        <p:nvSpPr>
          <p:cNvPr name="Freeform 12" id="12"/>
          <p:cNvSpPr/>
          <p:nvPr/>
        </p:nvSpPr>
        <p:spPr>
          <a:xfrm flipH="false" flipV="false" rot="-9269442">
            <a:off x="15496978" y="7056853"/>
            <a:ext cx="3970157" cy="3607880"/>
          </a:xfrm>
          <a:custGeom>
            <a:avLst/>
            <a:gdLst/>
            <a:ahLst/>
            <a:cxnLst/>
            <a:rect r="r" b="b" t="t" l="l"/>
            <a:pathLst>
              <a:path h="3607880" w="3970157">
                <a:moveTo>
                  <a:pt x="0" y="0"/>
                </a:moveTo>
                <a:lnTo>
                  <a:pt x="3970158" y="0"/>
                </a:lnTo>
                <a:lnTo>
                  <a:pt x="3970158" y="3607881"/>
                </a:lnTo>
                <a:lnTo>
                  <a:pt x="0" y="3607881"/>
                </a:lnTo>
                <a:lnTo>
                  <a:pt x="0" y="0"/>
                </a:lnTo>
                <a:close/>
              </a:path>
            </a:pathLst>
          </a:custGeom>
          <a:blipFill>
            <a:blip r:embed="rId3"/>
            <a:stretch>
              <a:fillRect l="0" t="0" r="0" b="0"/>
            </a:stretch>
          </a:blipFill>
        </p:spPr>
      </p:sp>
      <p:sp>
        <p:nvSpPr>
          <p:cNvPr name="TextBox 13" id="13"/>
          <p:cNvSpPr txBox="true"/>
          <p:nvPr/>
        </p:nvSpPr>
        <p:spPr>
          <a:xfrm rot="0">
            <a:off x="3774969" y="4176571"/>
            <a:ext cx="9274781" cy="5100320"/>
          </a:xfrm>
          <a:prstGeom prst="rect">
            <a:avLst/>
          </a:prstGeom>
        </p:spPr>
        <p:txBody>
          <a:bodyPr anchor="t" rtlCol="false" tIns="0" lIns="0" bIns="0" rIns="0">
            <a:spAutoFit/>
          </a:bodyPr>
          <a:lstStyle/>
          <a:p>
            <a:pPr algn="l">
              <a:lnSpc>
                <a:spcPts val="4479"/>
              </a:lnSpc>
              <a:spcBef>
                <a:spcPct val="0"/>
              </a:spcBef>
            </a:pPr>
            <a:r>
              <a:rPr lang="en-US" sz="3199">
                <a:solidFill>
                  <a:srgbClr val="FFFFFF"/>
                </a:solidFill>
                <a:latin typeface="Times New Roman"/>
              </a:rPr>
              <a:t>Highlights key points from findings related to H1 and online wedding planning platforms;</a:t>
            </a:r>
          </a:p>
          <a:p>
            <a:pPr algn="l">
              <a:lnSpc>
                <a:spcPts val="4479"/>
              </a:lnSpc>
              <a:spcBef>
                <a:spcPct val="0"/>
              </a:spcBef>
            </a:pPr>
          </a:p>
          <a:p>
            <a:pPr algn="l">
              <a:lnSpc>
                <a:spcPts val="4479"/>
              </a:lnSpc>
              <a:spcBef>
                <a:spcPct val="0"/>
              </a:spcBef>
            </a:pPr>
            <a:r>
              <a:rPr lang="en-US" sz="3199">
                <a:solidFill>
                  <a:srgbClr val="FFFFFF"/>
                </a:solidFill>
                <a:latin typeface="Times New Roman"/>
              </a:rPr>
              <a:t>Strong correlations between positive views on AI and likelihood of using online platforms.</a:t>
            </a:r>
          </a:p>
          <a:p>
            <a:pPr algn="l">
              <a:lnSpc>
                <a:spcPts val="4479"/>
              </a:lnSpc>
              <a:spcBef>
                <a:spcPct val="0"/>
              </a:spcBef>
            </a:pPr>
            <a:r>
              <a:rPr lang="en-US" sz="3199">
                <a:solidFill>
                  <a:srgbClr val="FFFFFF"/>
                </a:solidFill>
                <a:latin typeface="Times New Roman"/>
              </a:rPr>
              <a:t>Importance of considering the perspective of wedding planners.</a:t>
            </a:r>
          </a:p>
          <a:p>
            <a:pPr algn="l">
              <a:lnSpc>
                <a:spcPts val="4479"/>
              </a:lnSpc>
              <a:spcBef>
                <a:spcPct val="0"/>
              </a:spcBef>
            </a:pPr>
            <a:r>
              <a:rPr lang="en-US" sz="3199">
                <a:solidFill>
                  <a:srgbClr val="FFFFFF"/>
                </a:solidFill>
                <a:latin typeface="Times New Roman"/>
              </a:rPr>
              <a:t>Potential market for AI-powered wedding planning tools.</a:t>
            </a:r>
          </a:p>
        </p:txBody>
      </p:sp>
      <p:sp>
        <p:nvSpPr>
          <p:cNvPr name="TextBox 14" id="14"/>
          <p:cNvSpPr txBox="true"/>
          <p:nvPr/>
        </p:nvSpPr>
        <p:spPr>
          <a:xfrm rot="0">
            <a:off x="4604591" y="652568"/>
            <a:ext cx="7615535" cy="2199640"/>
          </a:xfrm>
          <a:prstGeom prst="rect">
            <a:avLst/>
          </a:prstGeom>
        </p:spPr>
        <p:txBody>
          <a:bodyPr anchor="t" rtlCol="false" tIns="0" lIns="0" bIns="0" rIns="0">
            <a:spAutoFit/>
          </a:bodyPr>
          <a:lstStyle/>
          <a:p>
            <a:pPr algn="ctr">
              <a:lnSpc>
                <a:spcPts val="6299"/>
              </a:lnSpc>
            </a:pPr>
            <a:r>
              <a:rPr lang="en-US" sz="4500">
                <a:solidFill>
                  <a:srgbClr val="FFFFFF"/>
                </a:solidFill>
                <a:latin typeface="Times New Roman"/>
              </a:rPr>
              <a:t>Conclusion</a:t>
            </a:r>
          </a:p>
          <a:p>
            <a:pPr algn="ctr">
              <a:lnSpc>
                <a:spcPts val="5319"/>
              </a:lnSpc>
            </a:pPr>
          </a:p>
          <a:p>
            <a:pPr algn="ctr">
              <a:lnSpc>
                <a:spcPts val="5319"/>
              </a:lnSpc>
              <a:spcBef>
                <a:spcPct val="0"/>
              </a:spcBef>
            </a:pPr>
            <a:r>
              <a:rPr lang="en-US" sz="3799">
                <a:solidFill>
                  <a:srgbClr val="FFFFFF"/>
                </a:solidFill>
                <a:latin typeface="Times New Roman"/>
              </a:rPr>
              <a:t>Personalized Wedding Planning (H1)</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891087">
            <a:off x="11438834" y="6938382"/>
            <a:ext cx="9553919" cy="9195647"/>
          </a:xfrm>
          <a:custGeom>
            <a:avLst/>
            <a:gdLst/>
            <a:ahLst/>
            <a:cxnLst/>
            <a:rect r="r" b="b" t="t" l="l"/>
            <a:pathLst>
              <a:path h="9195647" w="9553919">
                <a:moveTo>
                  <a:pt x="0" y="0"/>
                </a:moveTo>
                <a:lnTo>
                  <a:pt x="9553920" y="0"/>
                </a:lnTo>
                <a:lnTo>
                  <a:pt x="9553920" y="9195647"/>
                </a:lnTo>
                <a:lnTo>
                  <a:pt x="0" y="9195647"/>
                </a:lnTo>
                <a:lnTo>
                  <a:pt x="0" y="0"/>
                </a:lnTo>
                <a:close/>
              </a:path>
            </a:pathLst>
          </a:custGeom>
          <a:blipFill>
            <a:blip r:embed="rId2">
              <a:alphaModFix amt="59000"/>
            </a:blip>
            <a:stretch>
              <a:fillRect l="0" t="0" r="0" b="0"/>
            </a:stretch>
          </a:blipFill>
        </p:spPr>
      </p:sp>
      <p:sp>
        <p:nvSpPr>
          <p:cNvPr name="Freeform 3" id="3"/>
          <p:cNvSpPr/>
          <p:nvPr/>
        </p:nvSpPr>
        <p:spPr>
          <a:xfrm flipH="false" flipV="false" rot="891087">
            <a:off x="-4101535" y="-6483894"/>
            <a:ext cx="11969060" cy="11520220"/>
          </a:xfrm>
          <a:custGeom>
            <a:avLst/>
            <a:gdLst/>
            <a:ahLst/>
            <a:cxnLst/>
            <a:rect r="r" b="b" t="t" l="l"/>
            <a:pathLst>
              <a:path h="11520220" w="11969060">
                <a:moveTo>
                  <a:pt x="0" y="0"/>
                </a:moveTo>
                <a:lnTo>
                  <a:pt x="11969060" y="0"/>
                </a:lnTo>
                <a:lnTo>
                  <a:pt x="11969060" y="11520220"/>
                </a:lnTo>
                <a:lnTo>
                  <a:pt x="0" y="11520220"/>
                </a:lnTo>
                <a:lnTo>
                  <a:pt x="0" y="0"/>
                </a:lnTo>
                <a:close/>
              </a:path>
            </a:pathLst>
          </a:custGeom>
          <a:blipFill>
            <a:blip r:embed="rId2">
              <a:alphaModFix amt="59000"/>
            </a:blip>
            <a:stretch>
              <a:fillRect l="0" t="0" r="0" b="0"/>
            </a:stretch>
          </a:blipFill>
        </p:spPr>
      </p:sp>
      <p:sp>
        <p:nvSpPr>
          <p:cNvPr name="Freeform 4" id="4"/>
          <p:cNvSpPr/>
          <p:nvPr/>
        </p:nvSpPr>
        <p:spPr>
          <a:xfrm flipH="true" flipV="false" rot="7128960">
            <a:off x="-956379" y="-979923"/>
            <a:ext cx="3970157" cy="3607880"/>
          </a:xfrm>
          <a:custGeom>
            <a:avLst/>
            <a:gdLst/>
            <a:ahLst/>
            <a:cxnLst/>
            <a:rect r="r" b="b" t="t" l="l"/>
            <a:pathLst>
              <a:path h="3607880" w="3970157">
                <a:moveTo>
                  <a:pt x="3970158" y="0"/>
                </a:moveTo>
                <a:lnTo>
                  <a:pt x="0" y="0"/>
                </a:lnTo>
                <a:lnTo>
                  <a:pt x="0" y="3607881"/>
                </a:lnTo>
                <a:lnTo>
                  <a:pt x="3970158" y="3607881"/>
                </a:lnTo>
                <a:lnTo>
                  <a:pt x="3970158" y="0"/>
                </a:lnTo>
                <a:close/>
              </a:path>
            </a:pathLst>
          </a:custGeom>
          <a:blipFill>
            <a:blip r:embed="rId3"/>
            <a:stretch>
              <a:fillRect l="0" t="0" r="0" b="0"/>
            </a:stretch>
          </a:blipFill>
        </p:spPr>
      </p:sp>
      <p:grpSp>
        <p:nvGrpSpPr>
          <p:cNvPr name="Group 5" id="5"/>
          <p:cNvGrpSpPr/>
          <p:nvPr/>
        </p:nvGrpSpPr>
        <p:grpSpPr>
          <a:xfrm rot="0">
            <a:off x="2243716" y="0"/>
            <a:ext cx="12337287" cy="10287000"/>
            <a:chOff x="0" y="0"/>
            <a:chExt cx="16449716" cy="13716000"/>
          </a:xfrm>
        </p:grpSpPr>
        <p:grpSp>
          <p:nvGrpSpPr>
            <p:cNvPr name="Group 6" id="6"/>
            <p:cNvGrpSpPr/>
            <p:nvPr/>
          </p:nvGrpSpPr>
          <p:grpSpPr>
            <a:xfrm rot="0">
              <a:off x="0" y="0"/>
              <a:ext cx="16449716" cy="13716000"/>
              <a:chOff x="0" y="0"/>
              <a:chExt cx="5255095" cy="4381771"/>
            </a:xfrm>
          </p:grpSpPr>
          <p:sp>
            <p:nvSpPr>
              <p:cNvPr name="Freeform 7" id="7"/>
              <p:cNvSpPr/>
              <p:nvPr/>
            </p:nvSpPr>
            <p:spPr>
              <a:xfrm flipH="false" flipV="false" rot="0">
                <a:off x="0" y="0"/>
                <a:ext cx="5255095" cy="4381771"/>
              </a:xfrm>
              <a:custGeom>
                <a:avLst/>
                <a:gdLst/>
                <a:ahLst/>
                <a:cxnLst/>
                <a:rect r="r" b="b" t="t" l="l"/>
                <a:pathLst>
                  <a:path h="4381771" w="5255095">
                    <a:moveTo>
                      <a:pt x="0" y="0"/>
                    </a:moveTo>
                    <a:lnTo>
                      <a:pt x="5255095" y="0"/>
                    </a:lnTo>
                    <a:lnTo>
                      <a:pt x="5255095" y="4381771"/>
                    </a:lnTo>
                    <a:lnTo>
                      <a:pt x="0" y="4381771"/>
                    </a:lnTo>
                    <a:close/>
                  </a:path>
                </a:pathLst>
              </a:custGeom>
              <a:solidFill>
                <a:srgbClr val="405E4B"/>
              </a:solidFill>
            </p:spPr>
          </p:sp>
          <p:sp>
            <p:nvSpPr>
              <p:cNvPr name="TextBox 8" id="8"/>
              <p:cNvSpPr txBox="true"/>
              <p:nvPr/>
            </p:nvSpPr>
            <p:spPr>
              <a:xfrm>
                <a:off x="0" y="-152400"/>
                <a:ext cx="5255095" cy="4534171"/>
              </a:xfrm>
              <a:prstGeom prst="rect">
                <a:avLst/>
              </a:prstGeom>
            </p:spPr>
            <p:txBody>
              <a:bodyPr anchor="ctr" rtlCol="false" tIns="50800" lIns="50800" bIns="50800" rIns="50800"/>
              <a:lstStyle/>
              <a:p>
                <a:pPr algn="ctr">
                  <a:lnSpc>
                    <a:spcPts val="4707"/>
                  </a:lnSpc>
                </a:pPr>
              </a:p>
            </p:txBody>
          </p:sp>
        </p:grpSp>
        <p:grpSp>
          <p:nvGrpSpPr>
            <p:cNvPr name="Group 9" id="9"/>
            <p:cNvGrpSpPr/>
            <p:nvPr/>
          </p:nvGrpSpPr>
          <p:grpSpPr>
            <a:xfrm rot="0">
              <a:off x="427577" y="358171"/>
              <a:ext cx="15594562" cy="12999657"/>
              <a:chOff x="0" y="0"/>
              <a:chExt cx="4981904" cy="4152925"/>
            </a:xfrm>
          </p:grpSpPr>
          <p:sp>
            <p:nvSpPr>
              <p:cNvPr name="Freeform 10" id="10"/>
              <p:cNvSpPr/>
              <p:nvPr/>
            </p:nvSpPr>
            <p:spPr>
              <a:xfrm flipH="false" flipV="false" rot="0">
                <a:off x="0" y="0"/>
                <a:ext cx="4981904" cy="4152925"/>
              </a:xfrm>
              <a:custGeom>
                <a:avLst/>
                <a:gdLst/>
                <a:ahLst/>
                <a:cxnLst/>
                <a:rect r="r" b="b" t="t" l="l"/>
                <a:pathLst>
                  <a:path h="4152925" w="4981904">
                    <a:moveTo>
                      <a:pt x="0" y="0"/>
                    </a:moveTo>
                    <a:lnTo>
                      <a:pt x="4981904" y="0"/>
                    </a:lnTo>
                    <a:lnTo>
                      <a:pt x="4981904" y="4152925"/>
                    </a:lnTo>
                    <a:lnTo>
                      <a:pt x="0" y="4152925"/>
                    </a:lnTo>
                    <a:close/>
                  </a:path>
                </a:pathLst>
              </a:custGeom>
              <a:solidFill>
                <a:srgbClr val="000000">
                  <a:alpha val="0"/>
                </a:srgbClr>
              </a:solidFill>
              <a:ln w="19050" cap="sq">
                <a:solidFill>
                  <a:srgbClr val="FFFFFF"/>
                </a:solidFill>
                <a:prstDash val="solid"/>
                <a:miter/>
              </a:ln>
            </p:spPr>
          </p:sp>
          <p:sp>
            <p:nvSpPr>
              <p:cNvPr name="TextBox 11" id="11"/>
              <p:cNvSpPr txBox="true"/>
              <p:nvPr/>
            </p:nvSpPr>
            <p:spPr>
              <a:xfrm>
                <a:off x="0" y="-152400"/>
                <a:ext cx="4981904" cy="4305325"/>
              </a:xfrm>
              <a:prstGeom prst="rect">
                <a:avLst/>
              </a:prstGeom>
            </p:spPr>
            <p:txBody>
              <a:bodyPr anchor="ctr" rtlCol="false" tIns="50800" lIns="50800" bIns="50800" rIns="50800"/>
              <a:lstStyle/>
              <a:p>
                <a:pPr algn="ctr">
                  <a:lnSpc>
                    <a:spcPts val="4707"/>
                  </a:lnSpc>
                </a:pPr>
              </a:p>
            </p:txBody>
          </p:sp>
        </p:grpSp>
      </p:grpSp>
      <p:sp>
        <p:nvSpPr>
          <p:cNvPr name="Freeform 12" id="12"/>
          <p:cNvSpPr/>
          <p:nvPr/>
        </p:nvSpPr>
        <p:spPr>
          <a:xfrm flipH="false" flipV="false" rot="-9269442">
            <a:off x="15496978" y="7056853"/>
            <a:ext cx="3970157" cy="3607880"/>
          </a:xfrm>
          <a:custGeom>
            <a:avLst/>
            <a:gdLst/>
            <a:ahLst/>
            <a:cxnLst/>
            <a:rect r="r" b="b" t="t" l="l"/>
            <a:pathLst>
              <a:path h="3607880" w="3970157">
                <a:moveTo>
                  <a:pt x="0" y="0"/>
                </a:moveTo>
                <a:lnTo>
                  <a:pt x="3970158" y="0"/>
                </a:lnTo>
                <a:lnTo>
                  <a:pt x="3970158" y="3607881"/>
                </a:lnTo>
                <a:lnTo>
                  <a:pt x="0" y="3607881"/>
                </a:lnTo>
                <a:lnTo>
                  <a:pt x="0" y="0"/>
                </a:lnTo>
                <a:close/>
              </a:path>
            </a:pathLst>
          </a:custGeom>
          <a:blipFill>
            <a:blip r:embed="rId3"/>
            <a:stretch>
              <a:fillRect l="0" t="0" r="0" b="0"/>
            </a:stretch>
          </a:blipFill>
        </p:spPr>
      </p:sp>
      <p:sp>
        <p:nvSpPr>
          <p:cNvPr name="TextBox 13" id="13"/>
          <p:cNvSpPr txBox="true"/>
          <p:nvPr/>
        </p:nvSpPr>
        <p:spPr>
          <a:xfrm rot="0">
            <a:off x="7018658" y="652568"/>
            <a:ext cx="2768352" cy="2171065"/>
          </a:xfrm>
          <a:prstGeom prst="rect">
            <a:avLst/>
          </a:prstGeom>
        </p:spPr>
        <p:txBody>
          <a:bodyPr anchor="t" rtlCol="false" tIns="0" lIns="0" bIns="0" rIns="0">
            <a:spAutoFit/>
          </a:bodyPr>
          <a:lstStyle/>
          <a:p>
            <a:pPr algn="ctr">
              <a:lnSpc>
                <a:spcPts val="6299"/>
              </a:lnSpc>
            </a:pPr>
            <a:r>
              <a:rPr lang="en-US" sz="4500">
                <a:solidFill>
                  <a:srgbClr val="FFFFFF"/>
                </a:solidFill>
                <a:latin typeface="Times New Roman"/>
              </a:rPr>
              <a:t>Conclusion</a:t>
            </a:r>
          </a:p>
          <a:p>
            <a:pPr algn="ctr">
              <a:lnSpc>
                <a:spcPts val="5040"/>
              </a:lnSpc>
            </a:pPr>
          </a:p>
          <a:p>
            <a:pPr algn="ctr">
              <a:lnSpc>
                <a:spcPts val="5320"/>
              </a:lnSpc>
              <a:spcBef>
                <a:spcPct val="0"/>
              </a:spcBef>
            </a:pPr>
            <a:r>
              <a:rPr lang="en-US" sz="3800">
                <a:solidFill>
                  <a:srgbClr val="FFFFFF"/>
                </a:solidFill>
                <a:latin typeface="Times New Roman"/>
              </a:rPr>
              <a:t>Experience</a:t>
            </a:r>
          </a:p>
        </p:txBody>
      </p:sp>
      <p:sp>
        <p:nvSpPr>
          <p:cNvPr name="TextBox 14" id="14"/>
          <p:cNvSpPr txBox="true"/>
          <p:nvPr/>
        </p:nvSpPr>
        <p:spPr>
          <a:xfrm rot="0">
            <a:off x="4064085" y="4660441"/>
            <a:ext cx="8696549" cy="2290445"/>
          </a:xfrm>
          <a:prstGeom prst="rect">
            <a:avLst/>
          </a:prstGeom>
        </p:spPr>
        <p:txBody>
          <a:bodyPr anchor="t" rtlCol="false" tIns="0" lIns="0" bIns="0" rIns="0">
            <a:spAutoFit/>
          </a:bodyPr>
          <a:lstStyle/>
          <a:p>
            <a:pPr algn="just">
              <a:lnSpc>
                <a:spcPts val="4479"/>
              </a:lnSpc>
              <a:spcBef>
                <a:spcPct val="0"/>
              </a:spcBef>
            </a:pPr>
            <a:r>
              <a:rPr lang="en-US" sz="3199">
                <a:solidFill>
                  <a:srgbClr val="F8F8FF"/>
                </a:solidFill>
                <a:latin typeface="Times New Roman"/>
              </a:rPr>
              <a:t>The study found exciting connections! People who believe AI makes planning easier are more likely to use online platforms like Zola. This suggests a potential boom for AI-powered planning tools!</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405E4B"/>
        </a:solidFill>
      </p:bgPr>
    </p:bg>
    <p:spTree>
      <p:nvGrpSpPr>
        <p:cNvPr id="1" name=""/>
        <p:cNvGrpSpPr/>
        <p:nvPr/>
      </p:nvGrpSpPr>
      <p:grpSpPr>
        <a:xfrm>
          <a:off x="0" y="0"/>
          <a:ext cx="0" cy="0"/>
          <a:chOff x="0" y="0"/>
          <a:chExt cx="0" cy="0"/>
        </a:xfrm>
      </p:grpSpPr>
      <p:sp>
        <p:nvSpPr>
          <p:cNvPr name="Freeform 2" id="2"/>
          <p:cNvSpPr/>
          <p:nvPr/>
        </p:nvSpPr>
        <p:spPr>
          <a:xfrm flipH="false" flipV="false" rot="0">
            <a:off x="15795342" y="176668"/>
            <a:ext cx="2492658" cy="1869493"/>
          </a:xfrm>
          <a:custGeom>
            <a:avLst/>
            <a:gdLst/>
            <a:ahLst/>
            <a:cxnLst/>
            <a:rect r="r" b="b" t="t" l="l"/>
            <a:pathLst>
              <a:path h="1869493" w="2492658">
                <a:moveTo>
                  <a:pt x="0" y="0"/>
                </a:moveTo>
                <a:lnTo>
                  <a:pt x="2492658" y="0"/>
                </a:lnTo>
                <a:lnTo>
                  <a:pt x="2492658" y="1869494"/>
                </a:lnTo>
                <a:lnTo>
                  <a:pt x="0" y="1869494"/>
                </a:lnTo>
                <a:lnTo>
                  <a:pt x="0" y="0"/>
                </a:lnTo>
                <a:close/>
              </a:path>
            </a:pathLst>
          </a:custGeom>
          <a:blipFill>
            <a:blip r:embed="rId2"/>
            <a:stretch>
              <a:fillRect l="0" t="0" r="0" b="0"/>
            </a:stretch>
          </a:blipFill>
        </p:spPr>
      </p:sp>
      <p:sp>
        <p:nvSpPr>
          <p:cNvPr name="TextBox 3" id="3"/>
          <p:cNvSpPr txBox="true"/>
          <p:nvPr/>
        </p:nvSpPr>
        <p:spPr>
          <a:xfrm rot="0">
            <a:off x="6052062" y="514350"/>
            <a:ext cx="5656692" cy="857250"/>
          </a:xfrm>
          <a:prstGeom prst="rect">
            <a:avLst/>
          </a:prstGeom>
        </p:spPr>
        <p:txBody>
          <a:bodyPr anchor="t" rtlCol="false" tIns="0" lIns="0" bIns="0" rIns="0">
            <a:spAutoFit/>
          </a:bodyPr>
          <a:lstStyle/>
          <a:p>
            <a:pPr algn="ctr">
              <a:lnSpc>
                <a:spcPts val="6299"/>
              </a:lnSpc>
              <a:spcBef>
                <a:spcPct val="0"/>
              </a:spcBef>
            </a:pPr>
            <a:r>
              <a:rPr lang="en-US" sz="4500">
                <a:solidFill>
                  <a:srgbClr val="FFFFFF"/>
                </a:solidFill>
                <a:latin typeface="Times New Roman Bold"/>
              </a:rPr>
              <a:t>Research Limitations</a:t>
            </a:r>
          </a:p>
        </p:txBody>
      </p:sp>
      <p:sp>
        <p:nvSpPr>
          <p:cNvPr name="Freeform 4" id="4"/>
          <p:cNvSpPr/>
          <p:nvPr/>
        </p:nvSpPr>
        <p:spPr>
          <a:xfrm flipH="false" flipV="false" rot="0">
            <a:off x="-29819" y="176668"/>
            <a:ext cx="2492658" cy="1869493"/>
          </a:xfrm>
          <a:custGeom>
            <a:avLst/>
            <a:gdLst/>
            <a:ahLst/>
            <a:cxnLst/>
            <a:rect r="r" b="b" t="t" l="l"/>
            <a:pathLst>
              <a:path h="1869493" w="2492658">
                <a:moveTo>
                  <a:pt x="0" y="0"/>
                </a:moveTo>
                <a:lnTo>
                  <a:pt x="2492658" y="0"/>
                </a:lnTo>
                <a:lnTo>
                  <a:pt x="2492658" y="1869494"/>
                </a:lnTo>
                <a:lnTo>
                  <a:pt x="0" y="1869494"/>
                </a:lnTo>
                <a:lnTo>
                  <a:pt x="0" y="0"/>
                </a:lnTo>
                <a:close/>
              </a:path>
            </a:pathLst>
          </a:custGeom>
          <a:blipFill>
            <a:blip r:embed="rId2"/>
            <a:stretch>
              <a:fillRect l="0" t="0" r="0" b="0"/>
            </a:stretch>
          </a:blipFill>
        </p:spPr>
      </p:sp>
      <p:sp>
        <p:nvSpPr>
          <p:cNvPr name="TextBox 5" id="5"/>
          <p:cNvSpPr txBox="true"/>
          <p:nvPr/>
        </p:nvSpPr>
        <p:spPr>
          <a:xfrm rot="0">
            <a:off x="479375" y="1574453"/>
            <a:ext cx="17808625" cy="10182225"/>
          </a:xfrm>
          <a:prstGeom prst="rect">
            <a:avLst/>
          </a:prstGeom>
        </p:spPr>
        <p:txBody>
          <a:bodyPr anchor="t" rtlCol="false" tIns="0" lIns="0" bIns="0" rIns="0">
            <a:spAutoFit/>
          </a:bodyPr>
          <a:lstStyle/>
          <a:p>
            <a:pPr algn="l">
              <a:lnSpc>
                <a:spcPts val="4200"/>
              </a:lnSpc>
            </a:pPr>
          </a:p>
          <a:p>
            <a:pPr algn="just">
              <a:lnSpc>
                <a:spcPts val="4200"/>
              </a:lnSpc>
            </a:pPr>
          </a:p>
          <a:p>
            <a:pPr algn="just">
              <a:lnSpc>
                <a:spcPts val="4200"/>
              </a:lnSpc>
            </a:pPr>
            <a:r>
              <a:rPr lang="en-US" sz="3000">
                <a:solidFill>
                  <a:srgbClr val="FFFFFF"/>
                </a:solidFill>
                <a:latin typeface="Times New Roman"/>
              </a:rPr>
              <a:t>       </a:t>
            </a:r>
            <a:r>
              <a:rPr lang="en-US" sz="3000">
                <a:solidFill>
                  <a:srgbClr val="FFFFFF"/>
                </a:solidFill>
                <a:latin typeface="Times New Roman"/>
              </a:rPr>
              <a:t>While AI is making a big splash in the wedding industry, there are some limitations to its impact on wedding platforms:</a:t>
            </a:r>
          </a:p>
          <a:p>
            <a:pPr algn="just">
              <a:lnSpc>
                <a:spcPts val="4200"/>
              </a:lnSpc>
            </a:pPr>
            <a:r>
              <a:rPr lang="en-US" sz="3000">
                <a:solidFill>
                  <a:srgbClr val="FFFFFF"/>
                </a:solidFill>
                <a:latin typeface="Times New Roman Bold"/>
              </a:rPr>
              <a:t>Data Bias:</a:t>
            </a:r>
            <a:r>
              <a:rPr lang="en-US" sz="3000">
                <a:solidFill>
                  <a:srgbClr val="FFFFFF"/>
                </a:solidFill>
                <a:latin typeface="Times New Roman"/>
              </a:rPr>
              <a:t>  If the data used to train the AI is biased, the recommendations it makes could be skewed. </a:t>
            </a:r>
          </a:p>
          <a:p>
            <a:pPr algn="just">
              <a:lnSpc>
                <a:spcPts val="4200"/>
              </a:lnSpc>
            </a:pPr>
            <a:r>
              <a:rPr lang="en-US" sz="3000">
                <a:solidFill>
                  <a:srgbClr val="FFFFFF"/>
                </a:solidFill>
                <a:latin typeface="Times New Roman Bold"/>
              </a:rPr>
              <a:t>Lack of Human Touch:</a:t>
            </a:r>
            <a:r>
              <a:rPr lang="en-US" sz="3000">
                <a:solidFill>
                  <a:srgbClr val="FFFFFF"/>
                </a:solidFill>
                <a:latin typeface="Times New Roman"/>
              </a:rPr>
              <a:t> AI can't replace the creativity and emotional intelligence of a human wedding planner.</a:t>
            </a:r>
          </a:p>
          <a:p>
            <a:pPr algn="just">
              <a:lnSpc>
                <a:spcPts val="4200"/>
              </a:lnSpc>
            </a:pPr>
            <a:r>
              <a:rPr lang="en-US" sz="3000">
                <a:solidFill>
                  <a:srgbClr val="FFFFFF"/>
                </a:solidFill>
                <a:latin typeface="Times New Roman Bold"/>
              </a:rPr>
              <a:t>Privacy Concerns:</a:t>
            </a:r>
            <a:r>
              <a:rPr lang="en-US" sz="3000">
                <a:solidFill>
                  <a:srgbClr val="FFFFFF"/>
                </a:solidFill>
                <a:latin typeface="Times New Roman"/>
              </a:rPr>
              <a:t> AI platforms that collect a lot of data about couples raise privacy concerns. </a:t>
            </a:r>
          </a:p>
          <a:p>
            <a:pPr algn="just">
              <a:lnSpc>
                <a:spcPts val="4200"/>
              </a:lnSpc>
            </a:pPr>
            <a:r>
              <a:rPr lang="en-US" sz="3000">
                <a:solidFill>
                  <a:srgbClr val="FFFFFF"/>
                </a:solidFill>
                <a:latin typeface="Times New Roman Bold"/>
              </a:rPr>
              <a:t>Ethical Considerations: </a:t>
            </a:r>
            <a:r>
              <a:rPr lang="en-US" sz="3000">
                <a:solidFill>
                  <a:srgbClr val="FFFFFF"/>
                </a:solidFill>
                <a:latin typeface="Times New Roman"/>
              </a:rPr>
              <a:t>There are ethical considerations around AI-generated content, such as photos or videos. </a:t>
            </a:r>
          </a:p>
          <a:p>
            <a:pPr algn="l">
              <a:lnSpc>
                <a:spcPts val="4200"/>
              </a:lnSpc>
            </a:pPr>
          </a:p>
          <a:p>
            <a:pPr algn="l">
              <a:lnSpc>
                <a:spcPts val="4200"/>
              </a:lnSpc>
            </a:pPr>
            <a:r>
              <a:rPr lang="en-US" sz="3000">
                <a:solidFill>
                  <a:srgbClr val="FFFFFF"/>
                </a:solidFill>
                <a:latin typeface="Times New Roman Bold"/>
              </a:rPr>
              <a:t>Method Limitations;</a:t>
            </a:r>
          </a:p>
          <a:p>
            <a:pPr algn="l">
              <a:lnSpc>
                <a:spcPts val="4200"/>
              </a:lnSpc>
            </a:pPr>
            <a:r>
              <a:rPr lang="en-US" sz="3000">
                <a:solidFill>
                  <a:srgbClr val="FFFFFF"/>
                </a:solidFill>
                <a:latin typeface="Times New Roman"/>
              </a:rPr>
              <a:t>Potential response bias in survey.</a:t>
            </a:r>
          </a:p>
          <a:p>
            <a:pPr algn="l">
              <a:lnSpc>
                <a:spcPts val="4200"/>
              </a:lnSpc>
            </a:pPr>
            <a:r>
              <a:rPr lang="en-US" sz="3000">
                <a:solidFill>
                  <a:srgbClr val="FFFFFF"/>
                </a:solidFill>
                <a:latin typeface="Times New Roman"/>
              </a:rPr>
              <a:t>The generalizability of conclusions from quantitative research may be impacted by its shallowness, rigidity, and narrow scope. </a:t>
            </a:r>
          </a:p>
          <a:p>
            <a:pPr algn="l">
              <a:lnSpc>
                <a:spcPts val="4200"/>
              </a:lnSpc>
            </a:pPr>
            <a:r>
              <a:rPr lang="en-US" sz="3000">
                <a:solidFill>
                  <a:srgbClr val="FFFFFF"/>
                </a:solidFill>
                <a:latin typeface="Times New Roman"/>
              </a:rPr>
              <a:t>Brief time spent studying. </a:t>
            </a:r>
          </a:p>
          <a:p>
            <a:pPr algn="l">
              <a:lnSpc>
                <a:spcPts val="4200"/>
              </a:lnSpc>
            </a:pPr>
            <a:r>
              <a:rPr lang="en-US" sz="3000">
                <a:solidFill>
                  <a:srgbClr val="FFFFFF"/>
                </a:solidFill>
                <a:latin typeface="Times New Roman"/>
              </a:rPr>
              <a:t>Small sample size, unfocused country and income informations of participants.</a:t>
            </a:r>
          </a:p>
          <a:p>
            <a:pPr algn="l">
              <a:lnSpc>
                <a:spcPts val="4200"/>
              </a:lnSpc>
            </a:pPr>
          </a:p>
          <a:p>
            <a:pPr algn="l">
              <a:lnSpc>
                <a:spcPts val="4200"/>
              </a:lnSpc>
            </a:pPr>
          </a:p>
          <a:p>
            <a:pPr algn="l">
              <a:lnSpc>
                <a:spcPts val="4200"/>
              </a:lnSpc>
              <a:spcBef>
                <a:spcPct val="0"/>
              </a:spcBef>
            </a:pP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2714463" y="2576161"/>
            <a:ext cx="4895575" cy="6616667"/>
            <a:chOff x="0" y="0"/>
            <a:chExt cx="1799696" cy="2432398"/>
          </a:xfrm>
        </p:grpSpPr>
        <p:sp>
          <p:nvSpPr>
            <p:cNvPr name="Freeform 4" id="4"/>
            <p:cNvSpPr/>
            <p:nvPr/>
          </p:nvSpPr>
          <p:spPr>
            <a:xfrm flipH="false" flipV="false" rot="0">
              <a:off x="0" y="0"/>
              <a:ext cx="1799696" cy="2432398"/>
            </a:xfrm>
            <a:custGeom>
              <a:avLst/>
              <a:gdLst/>
              <a:ahLst/>
              <a:cxnLst/>
              <a:rect r="r" b="b" t="t" l="l"/>
              <a:pathLst>
                <a:path h="2432398" w="1799696">
                  <a:moveTo>
                    <a:pt x="0" y="0"/>
                  </a:moveTo>
                  <a:lnTo>
                    <a:pt x="1799696" y="0"/>
                  </a:lnTo>
                  <a:lnTo>
                    <a:pt x="1799696" y="2432398"/>
                  </a:lnTo>
                  <a:lnTo>
                    <a:pt x="0" y="2432398"/>
                  </a:lnTo>
                  <a:close/>
                </a:path>
              </a:pathLst>
            </a:custGeom>
            <a:solidFill>
              <a:srgbClr val="405E4B"/>
            </a:solidFill>
          </p:spPr>
        </p:sp>
        <p:sp>
          <p:nvSpPr>
            <p:cNvPr name="TextBox 5" id="5"/>
            <p:cNvSpPr txBox="true"/>
            <p:nvPr/>
          </p:nvSpPr>
          <p:spPr>
            <a:xfrm>
              <a:off x="0" y="-152400"/>
              <a:ext cx="1799696" cy="2584798"/>
            </a:xfrm>
            <a:prstGeom prst="rect">
              <a:avLst/>
            </a:prstGeom>
          </p:spPr>
          <p:txBody>
            <a:bodyPr anchor="ctr" rtlCol="false" tIns="50800" lIns="50800" bIns="50800" rIns="50800"/>
            <a:lstStyle/>
            <a:p>
              <a:pPr algn="ctr">
                <a:lnSpc>
                  <a:spcPts val="4707"/>
                </a:lnSpc>
              </a:pPr>
            </a:p>
          </p:txBody>
        </p:sp>
      </p:grpSp>
      <p:grpSp>
        <p:nvGrpSpPr>
          <p:cNvPr name="Group 6" id="6"/>
          <p:cNvGrpSpPr/>
          <p:nvPr/>
        </p:nvGrpSpPr>
        <p:grpSpPr>
          <a:xfrm rot="0">
            <a:off x="2854145" y="3830648"/>
            <a:ext cx="4616210" cy="4380970"/>
            <a:chOff x="0" y="0"/>
            <a:chExt cx="1696997" cy="1610519"/>
          </a:xfrm>
        </p:grpSpPr>
        <p:sp>
          <p:nvSpPr>
            <p:cNvPr name="Freeform 7" id="7"/>
            <p:cNvSpPr/>
            <p:nvPr/>
          </p:nvSpPr>
          <p:spPr>
            <a:xfrm flipH="false" flipV="false" rot="0">
              <a:off x="0" y="0"/>
              <a:ext cx="1696997" cy="1610519"/>
            </a:xfrm>
            <a:custGeom>
              <a:avLst/>
              <a:gdLst/>
              <a:ahLst/>
              <a:cxnLst/>
              <a:rect r="r" b="b" t="t" l="l"/>
              <a:pathLst>
                <a:path h="1610519" w="1696997">
                  <a:moveTo>
                    <a:pt x="0" y="0"/>
                  </a:moveTo>
                  <a:lnTo>
                    <a:pt x="1696997" y="0"/>
                  </a:lnTo>
                  <a:lnTo>
                    <a:pt x="1696997" y="1610519"/>
                  </a:lnTo>
                  <a:lnTo>
                    <a:pt x="0" y="1610519"/>
                  </a:lnTo>
                  <a:close/>
                </a:path>
              </a:pathLst>
            </a:custGeom>
            <a:solidFill>
              <a:srgbClr val="000000">
                <a:alpha val="0"/>
              </a:srgbClr>
            </a:solidFill>
            <a:ln w="19050" cap="sq">
              <a:solidFill>
                <a:srgbClr val="FFFFFF"/>
              </a:solidFill>
              <a:prstDash val="solid"/>
              <a:miter/>
            </a:ln>
          </p:spPr>
        </p:sp>
        <p:sp>
          <p:nvSpPr>
            <p:cNvPr name="TextBox 8" id="8"/>
            <p:cNvSpPr txBox="true"/>
            <p:nvPr/>
          </p:nvSpPr>
          <p:spPr>
            <a:xfrm>
              <a:off x="0" y="-152400"/>
              <a:ext cx="1696997" cy="1762919"/>
            </a:xfrm>
            <a:prstGeom prst="rect">
              <a:avLst/>
            </a:prstGeom>
          </p:spPr>
          <p:txBody>
            <a:bodyPr anchor="ctr" rtlCol="false" tIns="50800" lIns="50800" bIns="50800" rIns="50800"/>
            <a:lstStyle/>
            <a:p>
              <a:pPr algn="ctr">
                <a:lnSpc>
                  <a:spcPts val="4707"/>
                </a:lnSpc>
              </a:pPr>
            </a:p>
          </p:txBody>
        </p:sp>
      </p:grpSp>
      <p:grpSp>
        <p:nvGrpSpPr>
          <p:cNvPr name="Group 9" id="9"/>
          <p:cNvGrpSpPr/>
          <p:nvPr/>
        </p:nvGrpSpPr>
        <p:grpSpPr>
          <a:xfrm rot="0">
            <a:off x="9421709" y="2576161"/>
            <a:ext cx="4895575" cy="6616667"/>
            <a:chOff x="0" y="0"/>
            <a:chExt cx="1799696" cy="2432398"/>
          </a:xfrm>
        </p:grpSpPr>
        <p:sp>
          <p:nvSpPr>
            <p:cNvPr name="Freeform 10" id="10"/>
            <p:cNvSpPr/>
            <p:nvPr/>
          </p:nvSpPr>
          <p:spPr>
            <a:xfrm flipH="false" flipV="false" rot="0">
              <a:off x="0" y="0"/>
              <a:ext cx="1799696" cy="2432398"/>
            </a:xfrm>
            <a:custGeom>
              <a:avLst/>
              <a:gdLst/>
              <a:ahLst/>
              <a:cxnLst/>
              <a:rect r="r" b="b" t="t" l="l"/>
              <a:pathLst>
                <a:path h="2432398" w="1799696">
                  <a:moveTo>
                    <a:pt x="0" y="0"/>
                  </a:moveTo>
                  <a:lnTo>
                    <a:pt x="1799696" y="0"/>
                  </a:lnTo>
                  <a:lnTo>
                    <a:pt x="1799696" y="2432398"/>
                  </a:lnTo>
                  <a:lnTo>
                    <a:pt x="0" y="2432398"/>
                  </a:lnTo>
                  <a:close/>
                </a:path>
              </a:pathLst>
            </a:custGeom>
            <a:solidFill>
              <a:srgbClr val="405E4B"/>
            </a:solidFill>
          </p:spPr>
        </p:sp>
        <p:sp>
          <p:nvSpPr>
            <p:cNvPr name="TextBox 11" id="11"/>
            <p:cNvSpPr txBox="true"/>
            <p:nvPr/>
          </p:nvSpPr>
          <p:spPr>
            <a:xfrm>
              <a:off x="0" y="-209550"/>
              <a:ext cx="1799696" cy="2641948"/>
            </a:xfrm>
            <a:prstGeom prst="rect">
              <a:avLst/>
            </a:prstGeom>
          </p:spPr>
          <p:txBody>
            <a:bodyPr anchor="ctr" rtlCol="false" tIns="50800" lIns="50800" bIns="50800" rIns="50800"/>
            <a:lstStyle/>
            <a:p>
              <a:pPr algn="ctr">
                <a:lnSpc>
                  <a:spcPts val="4707"/>
                </a:lnSpc>
              </a:pPr>
            </a:p>
          </p:txBody>
        </p:sp>
      </p:grpSp>
      <p:sp>
        <p:nvSpPr>
          <p:cNvPr name="TextBox 12" id="12"/>
          <p:cNvSpPr txBox="true"/>
          <p:nvPr/>
        </p:nvSpPr>
        <p:spPr>
          <a:xfrm rot="0">
            <a:off x="9744230" y="4048605"/>
            <a:ext cx="4250532" cy="4669743"/>
          </a:xfrm>
          <a:prstGeom prst="rect">
            <a:avLst/>
          </a:prstGeom>
        </p:spPr>
        <p:txBody>
          <a:bodyPr anchor="t" rtlCol="false" tIns="0" lIns="0" bIns="0" rIns="0">
            <a:spAutoFit/>
          </a:bodyPr>
          <a:lstStyle/>
          <a:p>
            <a:pPr algn="l">
              <a:lnSpc>
                <a:spcPts val="4062"/>
              </a:lnSpc>
            </a:pPr>
            <a:r>
              <a:rPr lang="en-US" sz="2901">
                <a:solidFill>
                  <a:srgbClr val="FFFFFF"/>
                </a:solidFill>
                <a:latin typeface="Times New Roman"/>
              </a:rPr>
              <a:t>Two-step strategy;</a:t>
            </a:r>
          </a:p>
          <a:p>
            <a:pPr algn="l">
              <a:lnSpc>
                <a:spcPts val="4062"/>
              </a:lnSpc>
            </a:pPr>
            <a:r>
              <a:rPr lang="en-US" sz="2901">
                <a:solidFill>
                  <a:srgbClr val="FFFFFF"/>
                </a:solidFill>
                <a:latin typeface="Times New Roman"/>
              </a:rPr>
              <a:t>1)</a:t>
            </a:r>
            <a:r>
              <a:rPr lang="en-US" sz="2901">
                <a:solidFill>
                  <a:srgbClr val="FFFFFF"/>
                </a:solidFill>
                <a:latin typeface="Times New Roman"/>
              </a:rPr>
              <a:t> understand AI's role in empowering SMBs.</a:t>
            </a:r>
          </a:p>
          <a:p>
            <a:pPr algn="l">
              <a:lnSpc>
                <a:spcPts val="4062"/>
              </a:lnSpc>
            </a:pPr>
            <a:r>
              <a:rPr lang="en-US" sz="2901">
                <a:solidFill>
                  <a:srgbClr val="FFFFFF"/>
                </a:solidFill>
                <a:latin typeface="Times New Roman"/>
              </a:rPr>
              <a:t>2) Impact of generative AI on customer engagement and overall business performance for Zola Weddings.</a:t>
            </a:r>
          </a:p>
          <a:p>
            <a:pPr algn="l" marL="0" indent="0" lvl="0">
              <a:lnSpc>
                <a:spcPts val="4062"/>
              </a:lnSpc>
            </a:pPr>
          </a:p>
        </p:txBody>
      </p:sp>
      <p:sp>
        <p:nvSpPr>
          <p:cNvPr name="Freeform 13" id="13"/>
          <p:cNvSpPr/>
          <p:nvPr/>
        </p:nvSpPr>
        <p:spPr>
          <a:xfrm flipH="false" flipV="false" rot="-5072144">
            <a:off x="16163265" y="-529767"/>
            <a:ext cx="1975357" cy="3116935"/>
          </a:xfrm>
          <a:custGeom>
            <a:avLst/>
            <a:gdLst/>
            <a:ahLst/>
            <a:cxnLst/>
            <a:rect r="r" b="b" t="t" l="l"/>
            <a:pathLst>
              <a:path h="3116935" w="1975357">
                <a:moveTo>
                  <a:pt x="0" y="0"/>
                </a:moveTo>
                <a:lnTo>
                  <a:pt x="1975357" y="0"/>
                </a:lnTo>
                <a:lnTo>
                  <a:pt x="1975357" y="3116934"/>
                </a:lnTo>
                <a:lnTo>
                  <a:pt x="0" y="3116934"/>
                </a:lnTo>
                <a:lnTo>
                  <a:pt x="0" y="0"/>
                </a:lnTo>
                <a:close/>
              </a:path>
            </a:pathLst>
          </a:custGeom>
          <a:blipFill>
            <a:blip r:embed="rId3"/>
            <a:stretch>
              <a:fillRect l="0" t="0" r="0" b="0"/>
            </a:stretch>
          </a:blipFill>
        </p:spPr>
      </p:sp>
      <p:sp>
        <p:nvSpPr>
          <p:cNvPr name="Freeform 14" id="14"/>
          <p:cNvSpPr/>
          <p:nvPr/>
        </p:nvSpPr>
        <p:spPr>
          <a:xfrm flipH="false" flipV="false" rot="5902768">
            <a:off x="41021" y="8536849"/>
            <a:ext cx="1975357" cy="3116935"/>
          </a:xfrm>
          <a:custGeom>
            <a:avLst/>
            <a:gdLst/>
            <a:ahLst/>
            <a:cxnLst/>
            <a:rect r="r" b="b" t="t" l="l"/>
            <a:pathLst>
              <a:path h="3116935" w="1975357">
                <a:moveTo>
                  <a:pt x="0" y="0"/>
                </a:moveTo>
                <a:lnTo>
                  <a:pt x="1975358" y="0"/>
                </a:lnTo>
                <a:lnTo>
                  <a:pt x="1975358" y="3116935"/>
                </a:lnTo>
                <a:lnTo>
                  <a:pt x="0" y="3116935"/>
                </a:lnTo>
                <a:lnTo>
                  <a:pt x="0" y="0"/>
                </a:lnTo>
                <a:close/>
              </a:path>
            </a:pathLst>
          </a:custGeom>
          <a:blipFill>
            <a:blip r:embed="rId3"/>
            <a:stretch>
              <a:fillRect l="0" t="0" r="0" b="0"/>
            </a:stretch>
          </a:blipFill>
        </p:spPr>
      </p:sp>
      <p:grpSp>
        <p:nvGrpSpPr>
          <p:cNvPr name="Group 15" id="15"/>
          <p:cNvGrpSpPr/>
          <p:nvPr/>
        </p:nvGrpSpPr>
        <p:grpSpPr>
          <a:xfrm rot="0">
            <a:off x="9558737" y="3830648"/>
            <a:ext cx="4621517" cy="4380970"/>
            <a:chOff x="0" y="0"/>
            <a:chExt cx="1698948" cy="1610519"/>
          </a:xfrm>
        </p:grpSpPr>
        <p:sp>
          <p:nvSpPr>
            <p:cNvPr name="Freeform 16" id="16"/>
            <p:cNvSpPr/>
            <p:nvPr/>
          </p:nvSpPr>
          <p:spPr>
            <a:xfrm flipH="false" flipV="false" rot="0">
              <a:off x="0" y="0"/>
              <a:ext cx="1698947" cy="1610519"/>
            </a:xfrm>
            <a:custGeom>
              <a:avLst/>
              <a:gdLst/>
              <a:ahLst/>
              <a:cxnLst/>
              <a:rect r="r" b="b" t="t" l="l"/>
              <a:pathLst>
                <a:path h="1610519" w="1698947">
                  <a:moveTo>
                    <a:pt x="0" y="0"/>
                  </a:moveTo>
                  <a:lnTo>
                    <a:pt x="1698947" y="0"/>
                  </a:lnTo>
                  <a:lnTo>
                    <a:pt x="1698947" y="1610519"/>
                  </a:lnTo>
                  <a:lnTo>
                    <a:pt x="0" y="1610519"/>
                  </a:lnTo>
                  <a:close/>
                </a:path>
              </a:pathLst>
            </a:custGeom>
            <a:solidFill>
              <a:srgbClr val="000000">
                <a:alpha val="0"/>
              </a:srgbClr>
            </a:solidFill>
            <a:ln w="19050" cap="sq">
              <a:solidFill>
                <a:srgbClr val="FFFFFF"/>
              </a:solidFill>
              <a:prstDash val="solid"/>
              <a:miter/>
            </a:ln>
          </p:spPr>
        </p:sp>
        <p:sp>
          <p:nvSpPr>
            <p:cNvPr name="TextBox 17" id="17"/>
            <p:cNvSpPr txBox="true"/>
            <p:nvPr/>
          </p:nvSpPr>
          <p:spPr>
            <a:xfrm>
              <a:off x="0" y="-228600"/>
              <a:ext cx="1698948" cy="1839119"/>
            </a:xfrm>
            <a:prstGeom prst="rect">
              <a:avLst/>
            </a:prstGeom>
          </p:spPr>
          <p:txBody>
            <a:bodyPr anchor="ctr" rtlCol="false" tIns="50800" lIns="50800" bIns="50800" rIns="50800"/>
            <a:lstStyle/>
            <a:p>
              <a:pPr algn="just">
                <a:lnSpc>
                  <a:spcPts val="5250"/>
                </a:lnSpc>
              </a:pPr>
            </a:p>
          </p:txBody>
        </p:sp>
      </p:grpSp>
      <p:sp>
        <p:nvSpPr>
          <p:cNvPr name="TextBox 18" id="18"/>
          <p:cNvSpPr txBox="true"/>
          <p:nvPr/>
        </p:nvSpPr>
        <p:spPr>
          <a:xfrm rot="0">
            <a:off x="3036984" y="4052415"/>
            <a:ext cx="4250532" cy="3641043"/>
          </a:xfrm>
          <a:prstGeom prst="rect">
            <a:avLst/>
          </a:prstGeom>
        </p:spPr>
        <p:txBody>
          <a:bodyPr anchor="t" rtlCol="false" tIns="0" lIns="0" bIns="0" rIns="0">
            <a:spAutoFit/>
          </a:bodyPr>
          <a:lstStyle/>
          <a:p>
            <a:pPr algn="l" marL="0" indent="0" lvl="0">
              <a:lnSpc>
                <a:spcPts val="4062"/>
              </a:lnSpc>
            </a:pPr>
            <a:r>
              <a:rPr lang="en-US" sz="2901">
                <a:solidFill>
                  <a:srgbClr val="FFFFFF"/>
                </a:solidFill>
                <a:latin typeface="Times New Roman"/>
              </a:rPr>
              <a:t>The impact of generative AI on the “Zola Wedding Platform’s ability to optimize customer engagement and business performance in the wedding planning market.</a:t>
            </a:r>
          </a:p>
        </p:txBody>
      </p:sp>
      <p:sp>
        <p:nvSpPr>
          <p:cNvPr name="TextBox 19" id="19"/>
          <p:cNvSpPr txBox="true"/>
          <p:nvPr/>
        </p:nvSpPr>
        <p:spPr>
          <a:xfrm rot="0">
            <a:off x="3493703" y="2540591"/>
            <a:ext cx="3337096" cy="703496"/>
          </a:xfrm>
          <a:prstGeom prst="rect">
            <a:avLst/>
          </a:prstGeom>
        </p:spPr>
        <p:txBody>
          <a:bodyPr anchor="t" rtlCol="false" tIns="0" lIns="0" bIns="0" rIns="0">
            <a:spAutoFit/>
          </a:bodyPr>
          <a:lstStyle/>
          <a:p>
            <a:pPr algn="ctr" marL="0" indent="0" lvl="0">
              <a:lnSpc>
                <a:spcPts val="5595"/>
              </a:lnSpc>
              <a:spcBef>
                <a:spcPct val="0"/>
              </a:spcBef>
            </a:pPr>
            <a:r>
              <a:rPr lang="en-US" sz="3091" spc="132">
                <a:solidFill>
                  <a:srgbClr val="FFFFFF"/>
                </a:solidFill>
                <a:latin typeface="Times New Roman Bold"/>
              </a:rPr>
              <a:t>ABSTRACT</a:t>
            </a:r>
          </a:p>
        </p:txBody>
      </p:sp>
      <p:sp>
        <p:nvSpPr>
          <p:cNvPr name="TextBox 20" id="20"/>
          <p:cNvSpPr txBox="true"/>
          <p:nvPr/>
        </p:nvSpPr>
        <p:spPr>
          <a:xfrm rot="0">
            <a:off x="10200948" y="2540591"/>
            <a:ext cx="3337096" cy="703496"/>
          </a:xfrm>
          <a:prstGeom prst="rect">
            <a:avLst/>
          </a:prstGeom>
        </p:spPr>
        <p:txBody>
          <a:bodyPr anchor="t" rtlCol="false" tIns="0" lIns="0" bIns="0" rIns="0">
            <a:spAutoFit/>
          </a:bodyPr>
          <a:lstStyle/>
          <a:p>
            <a:pPr algn="ctr" marL="0" indent="0" lvl="0">
              <a:lnSpc>
                <a:spcPts val="5595"/>
              </a:lnSpc>
              <a:spcBef>
                <a:spcPct val="0"/>
              </a:spcBef>
            </a:pPr>
            <a:r>
              <a:rPr lang="en-US" sz="3091" spc="132">
                <a:solidFill>
                  <a:srgbClr val="FFFFFF"/>
                </a:solidFill>
                <a:latin typeface="Times New Roman Bold"/>
              </a:rPr>
              <a:t>APPROACH</a:t>
            </a:r>
          </a:p>
        </p:txBody>
      </p:sp>
      <p:grpSp>
        <p:nvGrpSpPr>
          <p:cNvPr name="Group 21" id="21"/>
          <p:cNvGrpSpPr/>
          <p:nvPr/>
        </p:nvGrpSpPr>
        <p:grpSpPr>
          <a:xfrm rot="0">
            <a:off x="-948621" y="463766"/>
            <a:ext cx="14568085" cy="978079"/>
            <a:chOff x="0" y="0"/>
            <a:chExt cx="3836862" cy="257601"/>
          </a:xfrm>
        </p:grpSpPr>
        <p:sp>
          <p:nvSpPr>
            <p:cNvPr name="Freeform 22" id="22"/>
            <p:cNvSpPr/>
            <p:nvPr/>
          </p:nvSpPr>
          <p:spPr>
            <a:xfrm flipH="false" flipV="false" rot="0">
              <a:off x="0" y="0"/>
              <a:ext cx="3836862" cy="257601"/>
            </a:xfrm>
            <a:custGeom>
              <a:avLst/>
              <a:gdLst/>
              <a:ahLst/>
              <a:cxnLst/>
              <a:rect r="r" b="b" t="t" l="l"/>
              <a:pathLst>
                <a:path h="257601" w="3836862">
                  <a:moveTo>
                    <a:pt x="0" y="0"/>
                  </a:moveTo>
                  <a:lnTo>
                    <a:pt x="3836862" y="0"/>
                  </a:lnTo>
                  <a:lnTo>
                    <a:pt x="3836862" y="257601"/>
                  </a:lnTo>
                  <a:lnTo>
                    <a:pt x="0" y="257601"/>
                  </a:lnTo>
                  <a:close/>
                </a:path>
              </a:pathLst>
            </a:custGeom>
            <a:solidFill>
              <a:srgbClr val="405E4B"/>
            </a:solidFill>
          </p:spPr>
        </p:sp>
        <p:sp>
          <p:nvSpPr>
            <p:cNvPr name="TextBox 23" id="23"/>
            <p:cNvSpPr txBox="true"/>
            <p:nvPr/>
          </p:nvSpPr>
          <p:spPr>
            <a:xfrm>
              <a:off x="0" y="-133350"/>
              <a:ext cx="3836862" cy="390951"/>
            </a:xfrm>
            <a:prstGeom prst="rect">
              <a:avLst/>
            </a:prstGeom>
          </p:spPr>
          <p:txBody>
            <a:bodyPr anchor="ctr" rtlCol="false" tIns="50800" lIns="50800" bIns="50800" rIns="50800"/>
            <a:lstStyle/>
            <a:p>
              <a:pPr algn="ctr">
                <a:lnSpc>
                  <a:spcPts val="4345"/>
                </a:lnSpc>
              </a:pPr>
            </a:p>
          </p:txBody>
        </p:sp>
      </p:grpSp>
      <p:grpSp>
        <p:nvGrpSpPr>
          <p:cNvPr name="Group 24" id="24"/>
          <p:cNvGrpSpPr/>
          <p:nvPr/>
        </p:nvGrpSpPr>
        <p:grpSpPr>
          <a:xfrm rot="0">
            <a:off x="0" y="613117"/>
            <a:ext cx="11427164" cy="831166"/>
            <a:chOff x="0" y="0"/>
            <a:chExt cx="3009623" cy="218908"/>
          </a:xfrm>
        </p:grpSpPr>
        <p:sp>
          <p:nvSpPr>
            <p:cNvPr name="Freeform 25" id="25"/>
            <p:cNvSpPr/>
            <p:nvPr/>
          </p:nvSpPr>
          <p:spPr>
            <a:xfrm flipH="false" flipV="false" rot="0">
              <a:off x="0" y="0"/>
              <a:ext cx="3009623" cy="218908"/>
            </a:xfrm>
            <a:custGeom>
              <a:avLst/>
              <a:gdLst/>
              <a:ahLst/>
              <a:cxnLst/>
              <a:rect r="r" b="b" t="t" l="l"/>
              <a:pathLst>
                <a:path h="218908" w="3009623">
                  <a:moveTo>
                    <a:pt x="0" y="0"/>
                  </a:moveTo>
                  <a:lnTo>
                    <a:pt x="3009623" y="0"/>
                  </a:lnTo>
                  <a:lnTo>
                    <a:pt x="3009623" y="218908"/>
                  </a:lnTo>
                  <a:lnTo>
                    <a:pt x="0" y="218908"/>
                  </a:lnTo>
                  <a:close/>
                </a:path>
              </a:pathLst>
            </a:custGeom>
            <a:solidFill>
              <a:srgbClr val="405E4B"/>
            </a:solidFill>
          </p:spPr>
        </p:sp>
        <p:sp>
          <p:nvSpPr>
            <p:cNvPr name="TextBox 26" id="26"/>
            <p:cNvSpPr txBox="true"/>
            <p:nvPr/>
          </p:nvSpPr>
          <p:spPr>
            <a:xfrm>
              <a:off x="0" y="-209550"/>
              <a:ext cx="3009623" cy="428458"/>
            </a:xfrm>
            <a:prstGeom prst="rect">
              <a:avLst/>
            </a:prstGeom>
          </p:spPr>
          <p:txBody>
            <a:bodyPr anchor="ctr" rtlCol="false" tIns="50800" lIns="50800" bIns="50800" rIns="50800"/>
            <a:lstStyle/>
            <a:p>
              <a:pPr algn="just">
                <a:lnSpc>
                  <a:spcPts val="4707"/>
                </a:lnSpc>
              </a:pPr>
            </a:p>
          </p:txBody>
        </p:sp>
      </p:grpSp>
      <p:sp>
        <p:nvSpPr>
          <p:cNvPr name="TextBox 27" id="27"/>
          <p:cNvSpPr txBox="true"/>
          <p:nvPr/>
        </p:nvSpPr>
        <p:spPr>
          <a:xfrm rot="0">
            <a:off x="199670" y="532423"/>
            <a:ext cx="11427164" cy="873760"/>
          </a:xfrm>
          <a:prstGeom prst="rect">
            <a:avLst/>
          </a:prstGeom>
        </p:spPr>
        <p:txBody>
          <a:bodyPr anchor="t" rtlCol="false" tIns="0" lIns="0" bIns="0" rIns="0">
            <a:spAutoFit/>
          </a:bodyPr>
          <a:lstStyle/>
          <a:p>
            <a:pPr algn="l">
              <a:lnSpc>
                <a:spcPts val="6439"/>
              </a:lnSpc>
              <a:spcBef>
                <a:spcPct val="0"/>
              </a:spcBef>
            </a:pPr>
            <a:r>
              <a:rPr lang="en-US" sz="4599">
                <a:solidFill>
                  <a:srgbClr val="FFFFFF"/>
                </a:solidFill>
                <a:latin typeface="Times New Roman Bold"/>
              </a:rPr>
              <a:t>Projects Overview: Zola’s Journey</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14349046" y="5784029"/>
            <a:ext cx="8550234" cy="8229600"/>
          </a:xfrm>
          <a:custGeom>
            <a:avLst/>
            <a:gdLst/>
            <a:ahLst/>
            <a:cxnLst/>
            <a:rect r="r" b="b" t="t" l="l"/>
            <a:pathLst>
              <a:path h="8229600" w="8550234">
                <a:moveTo>
                  <a:pt x="0" y="0"/>
                </a:moveTo>
                <a:lnTo>
                  <a:pt x="8550234" y="0"/>
                </a:lnTo>
                <a:lnTo>
                  <a:pt x="8550234" y="8229600"/>
                </a:lnTo>
                <a:lnTo>
                  <a:pt x="0" y="8229600"/>
                </a:lnTo>
                <a:lnTo>
                  <a:pt x="0" y="0"/>
                </a:lnTo>
                <a:close/>
              </a:path>
            </a:pathLst>
          </a:custGeom>
          <a:blipFill>
            <a:blip r:embed="rId3">
              <a:alphaModFix amt="59000"/>
            </a:blip>
            <a:stretch>
              <a:fillRect l="0" t="0" r="0" b="0"/>
            </a:stretch>
          </a:blipFill>
        </p:spPr>
      </p:sp>
      <p:sp>
        <p:nvSpPr>
          <p:cNvPr name="Freeform 4" id="4"/>
          <p:cNvSpPr/>
          <p:nvPr/>
        </p:nvSpPr>
        <p:spPr>
          <a:xfrm flipH="false" flipV="false" rot="-1270707">
            <a:off x="-2597501" y="-5340408"/>
            <a:ext cx="8550234" cy="8229600"/>
          </a:xfrm>
          <a:custGeom>
            <a:avLst/>
            <a:gdLst/>
            <a:ahLst/>
            <a:cxnLst/>
            <a:rect r="r" b="b" t="t" l="l"/>
            <a:pathLst>
              <a:path h="8229600" w="8550234">
                <a:moveTo>
                  <a:pt x="0" y="0"/>
                </a:moveTo>
                <a:lnTo>
                  <a:pt x="8550234" y="0"/>
                </a:lnTo>
                <a:lnTo>
                  <a:pt x="8550234" y="8229600"/>
                </a:lnTo>
                <a:lnTo>
                  <a:pt x="0" y="8229600"/>
                </a:lnTo>
                <a:lnTo>
                  <a:pt x="0" y="0"/>
                </a:lnTo>
                <a:close/>
              </a:path>
            </a:pathLst>
          </a:custGeom>
          <a:blipFill>
            <a:blip r:embed="rId3">
              <a:alphaModFix amt="59000"/>
            </a:blip>
            <a:stretch>
              <a:fillRect l="0" t="0" r="0" b="0"/>
            </a:stretch>
          </a:blipFill>
        </p:spPr>
      </p:sp>
      <p:grpSp>
        <p:nvGrpSpPr>
          <p:cNvPr name="Group 5" id="5"/>
          <p:cNvGrpSpPr/>
          <p:nvPr/>
        </p:nvGrpSpPr>
        <p:grpSpPr>
          <a:xfrm rot="0">
            <a:off x="-948621" y="463766"/>
            <a:ext cx="14568085" cy="978079"/>
            <a:chOff x="0" y="0"/>
            <a:chExt cx="3836862" cy="257601"/>
          </a:xfrm>
        </p:grpSpPr>
        <p:sp>
          <p:nvSpPr>
            <p:cNvPr name="Freeform 6" id="6"/>
            <p:cNvSpPr/>
            <p:nvPr/>
          </p:nvSpPr>
          <p:spPr>
            <a:xfrm flipH="false" flipV="false" rot="0">
              <a:off x="0" y="0"/>
              <a:ext cx="3836862" cy="257601"/>
            </a:xfrm>
            <a:custGeom>
              <a:avLst/>
              <a:gdLst/>
              <a:ahLst/>
              <a:cxnLst/>
              <a:rect r="r" b="b" t="t" l="l"/>
              <a:pathLst>
                <a:path h="257601" w="3836862">
                  <a:moveTo>
                    <a:pt x="0" y="0"/>
                  </a:moveTo>
                  <a:lnTo>
                    <a:pt x="3836862" y="0"/>
                  </a:lnTo>
                  <a:lnTo>
                    <a:pt x="3836862" y="257601"/>
                  </a:lnTo>
                  <a:lnTo>
                    <a:pt x="0" y="257601"/>
                  </a:lnTo>
                  <a:close/>
                </a:path>
              </a:pathLst>
            </a:custGeom>
            <a:solidFill>
              <a:srgbClr val="405E4B"/>
            </a:solidFill>
          </p:spPr>
        </p:sp>
        <p:sp>
          <p:nvSpPr>
            <p:cNvPr name="TextBox 7" id="7"/>
            <p:cNvSpPr txBox="true"/>
            <p:nvPr/>
          </p:nvSpPr>
          <p:spPr>
            <a:xfrm>
              <a:off x="0" y="-133350"/>
              <a:ext cx="3836862" cy="390951"/>
            </a:xfrm>
            <a:prstGeom prst="rect">
              <a:avLst/>
            </a:prstGeom>
          </p:spPr>
          <p:txBody>
            <a:bodyPr anchor="ctr" rtlCol="false" tIns="50800" lIns="50800" bIns="50800" rIns="50800"/>
            <a:lstStyle/>
            <a:p>
              <a:pPr algn="ctr">
                <a:lnSpc>
                  <a:spcPts val="4345"/>
                </a:lnSpc>
              </a:pPr>
            </a:p>
          </p:txBody>
        </p:sp>
      </p:grpSp>
      <p:grpSp>
        <p:nvGrpSpPr>
          <p:cNvPr name="Group 8" id="8"/>
          <p:cNvGrpSpPr/>
          <p:nvPr/>
        </p:nvGrpSpPr>
        <p:grpSpPr>
          <a:xfrm rot="0">
            <a:off x="0" y="613117"/>
            <a:ext cx="11427164" cy="831166"/>
            <a:chOff x="0" y="0"/>
            <a:chExt cx="3009623" cy="218908"/>
          </a:xfrm>
        </p:grpSpPr>
        <p:sp>
          <p:nvSpPr>
            <p:cNvPr name="Freeform 9" id="9"/>
            <p:cNvSpPr/>
            <p:nvPr/>
          </p:nvSpPr>
          <p:spPr>
            <a:xfrm flipH="false" flipV="false" rot="0">
              <a:off x="0" y="0"/>
              <a:ext cx="3009623" cy="218908"/>
            </a:xfrm>
            <a:custGeom>
              <a:avLst/>
              <a:gdLst/>
              <a:ahLst/>
              <a:cxnLst/>
              <a:rect r="r" b="b" t="t" l="l"/>
              <a:pathLst>
                <a:path h="218908" w="3009623">
                  <a:moveTo>
                    <a:pt x="0" y="0"/>
                  </a:moveTo>
                  <a:lnTo>
                    <a:pt x="3009623" y="0"/>
                  </a:lnTo>
                  <a:lnTo>
                    <a:pt x="3009623" y="218908"/>
                  </a:lnTo>
                  <a:lnTo>
                    <a:pt x="0" y="218908"/>
                  </a:lnTo>
                  <a:close/>
                </a:path>
              </a:pathLst>
            </a:custGeom>
            <a:solidFill>
              <a:srgbClr val="405E4B"/>
            </a:solidFill>
          </p:spPr>
        </p:sp>
        <p:sp>
          <p:nvSpPr>
            <p:cNvPr name="TextBox 10" id="10"/>
            <p:cNvSpPr txBox="true"/>
            <p:nvPr/>
          </p:nvSpPr>
          <p:spPr>
            <a:xfrm>
              <a:off x="0" y="-209550"/>
              <a:ext cx="3009623" cy="428458"/>
            </a:xfrm>
            <a:prstGeom prst="rect">
              <a:avLst/>
            </a:prstGeom>
          </p:spPr>
          <p:txBody>
            <a:bodyPr anchor="ctr" rtlCol="false" tIns="50800" lIns="50800" bIns="50800" rIns="50800"/>
            <a:lstStyle/>
            <a:p>
              <a:pPr algn="just">
                <a:lnSpc>
                  <a:spcPts val="4707"/>
                </a:lnSpc>
              </a:pPr>
            </a:p>
          </p:txBody>
        </p:sp>
      </p:grpSp>
      <p:sp>
        <p:nvSpPr>
          <p:cNvPr name="TextBox 11" id="11"/>
          <p:cNvSpPr txBox="true"/>
          <p:nvPr/>
        </p:nvSpPr>
        <p:spPr>
          <a:xfrm rot="0">
            <a:off x="199670" y="532423"/>
            <a:ext cx="11427164" cy="873760"/>
          </a:xfrm>
          <a:prstGeom prst="rect">
            <a:avLst/>
          </a:prstGeom>
        </p:spPr>
        <p:txBody>
          <a:bodyPr anchor="t" rtlCol="false" tIns="0" lIns="0" bIns="0" rIns="0">
            <a:spAutoFit/>
          </a:bodyPr>
          <a:lstStyle/>
          <a:p>
            <a:pPr algn="l">
              <a:lnSpc>
                <a:spcPts val="6439"/>
              </a:lnSpc>
              <a:spcBef>
                <a:spcPct val="0"/>
              </a:spcBef>
            </a:pPr>
            <a:r>
              <a:rPr lang="en-US" sz="4599">
                <a:solidFill>
                  <a:srgbClr val="FFFFFF"/>
                </a:solidFill>
                <a:latin typeface="Times New Roman Bold"/>
              </a:rPr>
              <a:t>R</a:t>
            </a:r>
            <a:r>
              <a:rPr lang="en-US" sz="4599">
                <a:solidFill>
                  <a:srgbClr val="FFFFFF"/>
                </a:solidFill>
                <a:latin typeface="Times New Roman Bold"/>
              </a:rPr>
              <a:t>esearch Problem Definition</a:t>
            </a:r>
          </a:p>
        </p:txBody>
      </p:sp>
      <p:sp>
        <p:nvSpPr>
          <p:cNvPr name="TextBox 12" id="12"/>
          <p:cNvSpPr txBox="true"/>
          <p:nvPr/>
        </p:nvSpPr>
        <p:spPr>
          <a:xfrm rot="0">
            <a:off x="498054" y="3650306"/>
            <a:ext cx="2982516" cy="538480"/>
          </a:xfrm>
          <a:prstGeom prst="rect">
            <a:avLst/>
          </a:prstGeom>
        </p:spPr>
        <p:txBody>
          <a:bodyPr anchor="t" rtlCol="false" tIns="0" lIns="0" bIns="0" rIns="0">
            <a:spAutoFit/>
          </a:bodyPr>
          <a:lstStyle/>
          <a:p>
            <a:pPr algn="ctr">
              <a:lnSpc>
                <a:spcPts val="3919"/>
              </a:lnSpc>
              <a:spcBef>
                <a:spcPct val="0"/>
              </a:spcBef>
            </a:pPr>
            <a:r>
              <a:rPr lang="en-US" sz="2799">
                <a:solidFill>
                  <a:srgbClr val="000000"/>
                </a:solidFill>
                <a:latin typeface="Times New Roman Bold"/>
              </a:rPr>
              <a:t>Research Objectives</a:t>
            </a:r>
          </a:p>
        </p:txBody>
      </p:sp>
      <p:sp>
        <p:nvSpPr>
          <p:cNvPr name="TextBox 13" id="13"/>
          <p:cNvSpPr txBox="true"/>
          <p:nvPr/>
        </p:nvSpPr>
        <p:spPr>
          <a:xfrm rot="0">
            <a:off x="498113" y="4244657"/>
            <a:ext cx="15071455" cy="1673860"/>
          </a:xfrm>
          <a:prstGeom prst="rect">
            <a:avLst/>
          </a:prstGeom>
        </p:spPr>
        <p:txBody>
          <a:bodyPr anchor="t" rtlCol="false" tIns="0" lIns="0" bIns="0" rIns="0">
            <a:spAutoFit/>
          </a:bodyPr>
          <a:lstStyle/>
          <a:p>
            <a:pPr algn="l">
              <a:lnSpc>
                <a:spcPts val="4339"/>
              </a:lnSpc>
            </a:pPr>
            <a:r>
              <a:rPr lang="en-US" sz="3099">
                <a:solidFill>
                  <a:srgbClr val="000000"/>
                </a:solidFill>
                <a:latin typeface="Times New Roman"/>
              </a:rPr>
              <a:t>Personalizing and streamlining the wedding planning experience</a:t>
            </a:r>
          </a:p>
          <a:p>
            <a:pPr algn="l">
              <a:lnSpc>
                <a:spcPts val="4339"/>
              </a:lnSpc>
            </a:pPr>
            <a:r>
              <a:rPr lang="en-US" sz="3099">
                <a:solidFill>
                  <a:srgbClr val="000000"/>
                </a:solidFill>
                <a:latin typeface="Times New Roman"/>
              </a:rPr>
              <a:t>Improving customer communication and feedback</a:t>
            </a:r>
          </a:p>
          <a:p>
            <a:pPr algn="l">
              <a:lnSpc>
                <a:spcPts val="4339"/>
              </a:lnSpc>
            </a:pPr>
          </a:p>
        </p:txBody>
      </p:sp>
      <p:sp>
        <p:nvSpPr>
          <p:cNvPr name="TextBox 14" id="14"/>
          <p:cNvSpPr txBox="true"/>
          <p:nvPr/>
        </p:nvSpPr>
        <p:spPr>
          <a:xfrm rot="0">
            <a:off x="533654" y="6704996"/>
            <a:ext cx="2911316" cy="538480"/>
          </a:xfrm>
          <a:prstGeom prst="rect">
            <a:avLst/>
          </a:prstGeom>
        </p:spPr>
        <p:txBody>
          <a:bodyPr anchor="t" rtlCol="false" tIns="0" lIns="0" bIns="0" rIns="0">
            <a:spAutoFit/>
          </a:bodyPr>
          <a:lstStyle/>
          <a:p>
            <a:pPr algn="ctr">
              <a:lnSpc>
                <a:spcPts val="3919"/>
              </a:lnSpc>
              <a:spcBef>
                <a:spcPct val="0"/>
              </a:spcBef>
            </a:pPr>
            <a:r>
              <a:rPr lang="en-US" sz="2799">
                <a:solidFill>
                  <a:srgbClr val="000000"/>
                </a:solidFill>
                <a:latin typeface="Times New Roman Bold"/>
              </a:rPr>
              <a:t>Research Questions</a:t>
            </a:r>
          </a:p>
        </p:txBody>
      </p:sp>
      <p:sp>
        <p:nvSpPr>
          <p:cNvPr name="TextBox 15" id="15"/>
          <p:cNvSpPr txBox="true"/>
          <p:nvPr/>
        </p:nvSpPr>
        <p:spPr>
          <a:xfrm rot="0">
            <a:off x="0" y="7129176"/>
            <a:ext cx="15269736" cy="1609725"/>
          </a:xfrm>
          <a:prstGeom prst="rect">
            <a:avLst/>
          </a:prstGeom>
        </p:spPr>
        <p:txBody>
          <a:bodyPr anchor="t" rtlCol="false" tIns="0" lIns="0" bIns="0" rIns="0">
            <a:spAutoFit/>
          </a:bodyPr>
          <a:lstStyle/>
          <a:p>
            <a:pPr algn="ctr">
              <a:lnSpc>
                <a:spcPts val="4199"/>
              </a:lnSpc>
            </a:pPr>
            <a:r>
              <a:rPr lang="en-US" sz="2999">
                <a:solidFill>
                  <a:srgbClr val="000000"/>
                </a:solidFill>
                <a:latin typeface="Times New Roman"/>
              </a:rPr>
              <a:t>        </a:t>
            </a:r>
          </a:p>
          <a:p>
            <a:pPr algn="ctr">
              <a:lnSpc>
                <a:spcPts val="4199"/>
              </a:lnSpc>
              <a:spcBef>
                <a:spcPct val="0"/>
              </a:spcBef>
            </a:pPr>
            <a:r>
              <a:rPr lang="en-US" sz="2999">
                <a:solidFill>
                  <a:srgbClr val="000000"/>
                </a:solidFill>
                <a:latin typeface="Times New Roman"/>
              </a:rPr>
              <a:t>How can AI streamline business operations and reduce operating costs for Zola.com?</a:t>
            </a:r>
          </a:p>
          <a:p>
            <a:pPr algn="ctr">
              <a:lnSpc>
                <a:spcPts val="4199"/>
              </a:lnSpc>
              <a:spcBef>
                <a:spcPct val="0"/>
              </a:spcBef>
            </a:pPr>
            <a:r>
              <a:rPr lang="en-US" sz="2999">
                <a:solidFill>
                  <a:srgbClr val="000000"/>
                </a:solidFill>
                <a:latin typeface="Times New Roman"/>
              </a:rPr>
              <a:t>     How can generative AI improve customer engagement and retention rates for Zola.com?</a:t>
            </a:r>
          </a:p>
        </p:txBody>
      </p:sp>
      <p:grpSp>
        <p:nvGrpSpPr>
          <p:cNvPr name="Group 16" id="16"/>
          <p:cNvGrpSpPr/>
          <p:nvPr/>
        </p:nvGrpSpPr>
        <p:grpSpPr>
          <a:xfrm rot="0">
            <a:off x="42685" y="3379307"/>
            <a:ext cx="15227051" cy="2798491"/>
            <a:chOff x="0" y="0"/>
            <a:chExt cx="4010417" cy="737051"/>
          </a:xfrm>
        </p:grpSpPr>
        <p:sp>
          <p:nvSpPr>
            <p:cNvPr name="Freeform 17" id="17"/>
            <p:cNvSpPr/>
            <p:nvPr/>
          </p:nvSpPr>
          <p:spPr>
            <a:xfrm flipH="false" flipV="false" rot="0">
              <a:off x="0" y="0"/>
              <a:ext cx="4010417" cy="737051"/>
            </a:xfrm>
            <a:custGeom>
              <a:avLst/>
              <a:gdLst/>
              <a:ahLst/>
              <a:cxnLst/>
              <a:rect r="r" b="b" t="t" l="l"/>
              <a:pathLst>
                <a:path h="737051" w="4010417">
                  <a:moveTo>
                    <a:pt x="0" y="0"/>
                  </a:moveTo>
                  <a:lnTo>
                    <a:pt x="4010417" y="0"/>
                  </a:lnTo>
                  <a:lnTo>
                    <a:pt x="4010417" y="737051"/>
                  </a:lnTo>
                  <a:lnTo>
                    <a:pt x="0" y="737051"/>
                  </a:lnTo>
                  <a:close/>
                </a:path>
              </a:pathLst>
            </a:custGeom>
            <a:solidFill>
              <a:srgbClr val="000000">
                <a:alpha val="0"/>
              </a:srgbClr>
            </a:solidFill>
            <a:ln w="19050" cap="sq">
              <a:solidFill>
                <a:srgbClr val="212121"/>
              </a:solidFill>
              <a:prstDash val="solid"/>
              <a:miter/>
            </a:ln>
          </p:spPr>
        </p:sp>
        <p:sp>
          <p:nvSpPr>
            <p:cNvPr name="TextBox 18" id="18"/>
            <p:cNvSpPr txBox="true"/>
            <p:nvPr/>
          </p:nvSpPr>
          <p:spPr>
            <a:xfrm>
              <a:off x="0" y="-238125"/>
              <a:ext cx="4010417" cy="975176"/>
            </a:xfrm>
            <a:prstGeom prst="rect">
              <a:avLst/>
            </a:prstGeom>
          </p:spPr>
          <p:txBody>
            <a:bodyPr anchor="ctr" rtlCol="false" tIns="50800" lIns="50800" bIns="50800" rIns="50800"/>
            <a:lstStyle/>
            <a:p>
              <a:pPr algn="ctr">
                <a:lnSpc>
                  <a:spcPts val="5431"/>
                </a:lnSpc>
              </a:pPr>
              <a:r>
                <a:rPr lang="en-US" sz="3000" spc="129">
                  <a:solidFill>
                    <a:srgbClr val="000000"/>
                  </a:solidFill>
                  <a:latin typeface="Times New Roman Italics"/>
                </a:rPr>
                <a:t>  </a:t>
              </a:r>
            </a:p>
          </p:txBody>
        </p:sp>
      </p:grpSp>
      <p:grpSp>
        <p:nvGrpSpPr>
          <p:cNvPr name="Group 19" id="19"/>
          <p:cNvGrpSpPr/>
          <p:nvPr/>
        </p:nvGrpSpPr>
        <p:grpSpPr>
          <a:xfrm rot="0">
            <a:off x="85370" y="6459809"/>
            <a:ext cx="15184366" cy="3011328"/>
            <a:chOff x="0" y="0"/>
            <a:chExt cx="3999175" cy="793107"/>
          </a:xfrm>
        </p:grpSpPr>
        <p:sp>
          <p:nvSpPr>
            <p:cNvPr name="Freeform 20" id="20"/>
            <p:cNvSpPr/>
            <p:nvPr/>
          </p:nvSpPr>
          <p:spPr>
            <a:xfrm flipH="false" flipV="false" rot="0">
              <a:off x="0" y="0"/>
              <a:ext cx="3999174" cy="793107"/>
            </a:xfrm>
            <a:custGeom>
              <a:avLst/>
              <a:gdLst/>
              <a:ahLst/>
              <a:cxnLst/>
              <a:rect r="r" b="b" t="t" l="l"/>
              <a:pathLst>
                <a:path h="793107" w="3999174">
                  <a:moveTo>
                    <a:pt x="0" y="0"/>
                  </a:moveTo>
                  <a:lnTo>
                    <a:pt x="3999174" y="0"/>
                  </a:lnTo>
                  <a:lnTo>
                    <a:pt x="3999174" y="793107"/>
                  </a:lnTo>
                  <a:lnTo>
                    <a:pt x="0" y="793107"/>
                  </a:lnTo>
                  <a:close/>
                </a:path>
              </a:pathLst>
            </a:custGeom>
            <a:solidFill>
              <a:srgbClr val="000000">
                <a:alpha val="0"/>
              </a:srgbClr>
            </a:solidFill>
            <a:ln w="19050" cap="sq">
              <a:solidFill>
                <a:srgbClr val="212121"/>
              </a:solidFill>
              <a:prstDash val="solid"/>
              <a:miter/>
            </a:ln>
          </p:spPr>
        </p:sp>
        <p:sp>
          <p:nvSpPr>
            <p:cNvPr name="TextBox 21" id="21"/>
            <p:cNvSpPr txBox="true"/>
            <p:nvPr/>
          </p:nvSpPr>
          <p:spPr>
            <a:xfrm>
              <a:off x="0" y="-238125"/>
              <a:ext cx="3999175" cy="1031232"/>
            </a:xfrm>
            <a:prstGeom prst="rect">
              <a:avLst/>
            </a:prstGeom>
          </p:spPr>
          <p:txBody>
            <a:bodyPr anchor="ctr" rtlCol="false" tIns="50800" lIns="50800" bIns="50800" rIns="50800"/>
            <a:lstStyle/>
            <a:p>
              <a:pPr algn="ctr">
                <a:lnSpc>
                  <a:spcPts val="5431"/>
                </a:lnSpc>
              </a:pPr>
            </a:p>
          </p:txBody>
        </p:sp>
      </p:gr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6289510">
            <a:off x="15719915" y="-2039133"/>
            <a:ext cx="2697013" cy="4948647"/>
          </a:xfrm>
          <a:custGeom>
            <a:avLst/>
            <a:gdLst/>
            <a:ahLst/>
            <a:cxnLst/>
            <a:rect r="r" b="b" t="t" l="l"/>
            <a:pathLst>
              <a:path h="4948647" w="2697013">
                <a:moveTo>
                  <a:pt x="0" y="0"/>
                </a:moveTo>
                <a:lnTo>
                  <a:pt x="2697012" y="0"/>
                </a:lnTo>
                <a:lnTo>
                  <a:pt x="2697012" y="4948647"/>
                </a:lnTo>
                <a:lnTo>
                  <a:pt x="0" y="4948647"/>
                </a:lnTo>
                <a:lnTo>
                  <a:pt x="0" y="0"/>
                </a:lnTo>
                <a:close/>
              </a:path>
            </a:pathLst>
          </a:custGeom>
          <a:blipFill>
            <a:blip r:embed="rId3"/>
            <a:stretch>
              <a:fillRect l="0" t="0" r="0" b="0"/>
            </a:stretch>
          </a:blipFill>
        </p:spPr>
      </p:sp>
      <p:grpSp>
        <p:nvGrpSpPr>
          <p:cNvPr name="Group 4" id="4"/>
          <p:cNvGrpSpPr/>
          <p:nvPr/>
        </p:nvGrpSpPr>
        <p:grpSpPr>
          <a:xfrm rot="0">
            <a:off x="-948621" y="463766"/>
            <a:ext cx="14568085" cy="978079"/>
            <a:chOff x="0" y="0"/>
            <a:chExt cx="3836862" cy="257601"/>
          </a:xfrm>
        </p:grpSpPr>
        <p:sp>
          <p:nvSpPr>
            <p:cNvPr name="Freeform 5" id="5"/>
            <p:cNvSpPr/>
            <p:nvPr/>
          </p:nvSpPr>
          <p:spPr>
            <a:xfrm flipH="false" flipV="false" rot="0">
              <a:off x="0" y="0"/>
              <a:ext cx="3836862" cy="257601"/>
            </a:xfrm>
            <a:custGeom>
              <a:avLst/>
              <a:gdLst/>
              <a:ahLst/>
              <a:cxnLst/>
              <a:rect r="r" b="b" t="t" l="l"/>
              <a:pathLst>
                <a:path h="257601" w="3836862">
                  <a:moveTo>
                    <a:pt x="0" y="0"/>
                  </a:moveTo>
                  <a:lnTo>
                    <a:pt x="3836862" y="0"/>
                  </a:lnTo>
                  <a:lnTo>
                    <a:pt x="3836862" y="257601"/>
                  </a:lnTo>
                  <a:lnTo>
                    <a:pt x="0" y="257601"/>
                  </a:lnTo>
                  <a:close/>
                </a:path>
              </a:pathLst>
            </a:custGeom>
            <a:solidFill>
              <a:srgbClr val="405E4B"/>
            </a:solidFill>
          </p:spPr>
        </p:sp>
        <p:sp>
          <p:nvSpPr>
            <p:cNvPr name="TextBox 6" id="6"/>
            <p:cNvSpPr txBox="true"/>
            <p:nvPr/>
          </p:nvSpPr>
          <p:spPr>
            <a:xfrm>
              <a:off x="0" y="-133350"/>
              <a:ext cx="3836862" cy="390951"/>
            </a:xfrm>
            <a:prstGeom prst="rect">
              <a:avLst/>
            </a:prstGeom>
          </p:spPr>
          <p:txBody>
            <a:bodyPr anchor="ctr" rtlCol="false" tIns="50800" lIns="50800" bIns="50800" rIns="50800"/>
            <a:lstStyle/>
            <a:p>
              <a:pPr algn="ctr">
                <a:lnSpc>
                  <a:spcPts val="4345"/>
                </a:lnSpc>
              </a:pPr>
            </a:p>
          </p:txBody>
        </p:sp>
      </p:grpSp>
      <p:grpSp>
        <p:nvGrpSpPr>
          <p:cNvPr name="Group 7" id="7"/>
          <p:cNvGrpSpPr/>
          <p:nvPr/>
        </p:nvGrpSpPr>
        <p:grpSpPr>
          <a:xfrm rot="0">
            <a:off x="-958146" y="463766"/>
            <a:ext cx="14568085" cy="978079"/>
            <a:chOff x="0" y="0"/>
            <a:chExt cx="3836862" cy="257601"/>
          </a:xfrm>
        </p:grpSpPr>
        <p:sp>
          <p:nvSpPr>
            <p:cNvPr name="Freeform 8" id="8"/>
            <p:cNvSpPr/>
            <p:nvPr/>
          </p:nvSpPr>
          <p:spPr>
            <a:xfrm flipH="false" flipV="false" rot="0">
              <a:off x="0" y="0"/>
              <a:ext cx="3836862" cy="257601"/>
            </a:xfrm>
            <a:custGeom>
              <a:avLst/>
              <a:gdLst/>
              <a:ahLst/>
              <a:cxnLst/>
              <a:rect r="r" b="b" t="t" l="l"/>
              <a:pathLst>
                <a:path h="257601" w="3836862">
                  <a:moveTo>
                    <a:pt x="0" y="0"/>
                  </a:moveTo>
                  <a:lnTo>
                    <a:pt x="3836862" y="0"/>
                  </a:lnTo>
                  <a:lnTo>
                    <a:pt x="3836862" y="257601"/>
                  </a:lnTo>
                  <a:lnTo>
                    <a:pt x="0" y="257601"/>
                  </a:lnTo>
                  <a:close/>
                </a:path>
              </a:pathLst>
            </a:custGeom>
            <a:solidFill>
              <a:srgbClr val="405E4B"/>
            </a:solidFill>
          </p:spPr>
        </p:sp>
        <p:sp>
          <p:nvSpPr>
            <p:cNvPr name="TextBox 9" id="9"/>
            <p:cNvSpPr txBox="true"/>
            <p:nvPr/>
          </p:nvSpPr>
          <p:spPr>
            <a:xfrm>
              <a:off x="0" y="-133350"/>
              <a:ext cx="3836862" cy="390951"/>
            </a:xfrm>
            <a:prstGeom prst="rect">
              <a:avLst/>
            </a:prstGeom>
          </p:spPr>
          <p:txBody>
            <a:bodyPr anchor="ctr" rtlCol="false" tIns="50800" lIns="50800" bIns="50800" rIns="50800"/>
            <a:lstStyle/>
            <a:p>
              <a:pPr algn="ctr">
                <a:lnSpc>
                  <a:spcPts val="4345"/>
                </a:lnSpc>
              </a:pPr>
            </a:p>
          </p:txBody>
        </p:sp>
      </p:grpSp>
      <p:grpSp>
        <p:nvGrpSpPr>
          <p:cNvPr name="Group 10" id="10"/>
          <p:cNvGrpSpPr/>
          <p:nvPr/>
        </p:nvGrpSpPr>
        <p:grpSpPr>
          <a:xfrm rot="0">
            <a:off x="259865" y="6092232"/>
            <a:ext cx="5617156" cy="3545423"/>
            <a:chOff x="0" y="0"/>
            <a:chExt cx="1479416" cy="933774"/>
          </a:xfrm>
        </p:grpSpPr>
        <p:sp>
          <p:nvSpPr>
            <p:cNvPr name="Freeform 11" id="11"/>
            <p:cNvSpPr/>
            <p:nvPr/>
          </p:nvSpPr>
          <p:spPr>
            <a:xfrm flipH="false" flipV="false" rot="0">
              <a:off x="0" y="0"/>
              <a:ext cx="1479416" cy="933774"/>
            </a:xfrm>
            <a:custGeom>
              <a:avLst/>
              <a:gdLst/>
              <a:ahLst/>
              <a:cxnLst/>
              <a:rect r="r" b="b" t="t" l="l"/>
              <a:pathLst>
                <a:path h="933774" w="1479416">
                  <a:moveTo>
                    <a:pt x="70291" y="0"/>
                  </a:moveTo>
                  <a:lnTo>
                    <a:pt x="1409124" y="0"/>
                  </a:lnTo>
                  <a:cubicBezTo>
                    <a:pt x="1427767" y="0"/>
                    <a:pt x="1445646" y="7406"/>
                    <a:pt x="1458828" y="20588"/>
                  </a:cubicBezTo>
                  <a:cubicBezTo>
                    <a:pt x="1472010" y="33770"/>
                    <a:pt x="1479416" y="51649"/>
                    <a:pt x="1479416" y="70291"/>
                  </a:cubicBezTo>
                  <a:lnTo>
                    <a:pt x="1479416" y="863483"/>
                  </a:lnTo>
                  <a:cubicBezTo>
                    <a:pt x="1479416" y="882125"/>
                    <a:pt x="1472010" y="900004"/>
                    <a:pt x="1458828" y="913186"/>
                  </a:cubicBezTo>
                  <a:cubicBezTo>
                    <a:pt x="1445646" y="926368"/>
                    <a:pt x="1427767" y="933774"/>
                    <a:pt x="1409124" y="933774"/>
                  </a:cubicBezTo>
                  <a:lnTo>
                    <a:pt x="70291" y="933774"/>
                  </a:lnTo>
                  <a:cubicBezTo>
                    <a:pt x="51649" y="933774"/>
                    <a:pt x="33770" y="926368"/>
                    <a:pt x="20588" y="913186"/>
                  </a:cubicBezTo>
                  <a:cubicBezTo>
                    <a:pt x="7406" y="900004"/>
                    <a:pt x="0" y="882125"/>
                    <a:pt x="0" y="863483"/>
                  </a:cubicBezTo>
                  <a:lnTo>
                    <a:pt x="0" y="70291"/>
                  </a:lnTo>
                  <a:cubicBezTo>
                    <a:pt x="0" y="51649"/>
                    <a:pt x="7406" y="33770"/>
                    <a:pt x="20588" y="20588"/>
                  </a:cubicBezTo>
                  <a:cubicBezTo>
                    <a:pt x="33770" y="7406"/>
                    <a:pt x="51649" y="0"/>
                    <a:pt x="70291" y="0"/>
                  </a:cubicBezTo>
                  <a:close/>
                </a:path>
              </a:pathLst>
            </a:custGeom>
            <a:solidFill>
              <a:srgbClr val="405E4B"/>
            </a:solidFill>
          </p:spPr>
        </p:sp>
        <p:sp>
          <p:nvSpPr>
            <p:cNvPr name="TextBox 12" id="12"/>
            <p:cNvSpPr txBox="true"/>
            <p:nvPr/>
          </p:nvSpPr>
          <p:spPr>
            <a:xfrm>
              <a:off x="0" y="-104775"/>
              <a:ext cx="1479416" cy="1038549"/>
            </a:xfrm>
            <a:prstGeom prst="rect">
              <a:avLst/>
            </a:prstGeom>
          </p:spPr>
          <p:txBody>
            <a:bodyPr anchor="ctr" rtlCol="false" tIns="50800" lIns="50800" bIns="50800" rIns="50800"/>
            <a:lstStyle/>
            <a:p>
              <a:pPr algn="ctr">
                <a:lnSpc>
                  <a:spcPts val="3640"/>
                </a:lnSpc>
              </a:pPr>
            </a:p>
          </p:txBody>
        </p:sp>
      </p:grpSp>
      <p:sp>
        <p:nvSpPr>
          <p:cNvPr name="TextBox 13" id="13"/>
          <p:cNvSpPr txBox="true"/>
          <p:nvPr/>
        </p:nvSpPr>
        <p:spPr>
          <a:xfrm rot="0">
            <a:off x="240481" y="3016429"/>
            <a:ext cx="17787320" cy="1130935"/>
          </a:xfrm>
          <a:prstGeom prst="rect">
            <a:avLst/>
          </a:prstGeom>
        </p:spPr>
        <p:txBody>
          <a:bodyPr anchor="t" rtlCol="false" tIns="0" lIns="0" bIns="0" rIns="0">
            <a:spAutoFit/>
          </a:bodyPr>
          <a:lstStyle/>
          <a:p>
            <a:pPr algn="l">
              <a:lnSpc>
                <a:spcPts val="4339"/>
              </a:lnSpc>
              <a:spcBef>
                <a:spcPct val="0"/>
              </a:spcBef>
            </a:pPr>
            <a:r>
              <a:rPr lang="en-US" sz="3099">
                <a:solidFill>
                  <a:srgbClr val="000000"/>
                </a:solidFill>
                <a:latin typeface="Times New Roman"/>
              </a:rPr>
              <a:t>       Prior to Zola's emergence in 2013 (founded by Shan-Lin Ma and Nobu Nakaguchi), the wedding industry offered a limited and outdated approach to wedding registries. </a:t>
            </a:r>
          </a:p>
        </p:txBody>
      </p:sp>
      <p:sp>
        <p:nvSpPr>
          <p:cNvPr name="TextBox 14" id="14"/>
          <p:cNvSpPr txBox="true"/>
          <p:nvPr/>
        </p:nvSpPr>
        <p:spPr>
          <a:xfrm rot="0">
            <a:off x="240481" y="502590"/>
            <a:ext cx="7713762" cy="824230"/>
          </a:xfrm>
          <a:prstGeom prst="rect">
            <a:avLst/>
          </a:prstGeom>
        </p:spPr>
        <p:txBody>
          <a:bodyPr anchor="t" rtlCol="false" tIns="0" lIns="0" bIns="0" rIns="0">
            <a:spAutoFit/>
          </a:bodyPr>
          <a:lstStyle/>
          <a:p>
            <a:pPr algn="just">
              <a:lnSpc>
                <a:spcPts val="6019"/>
              </a:lnSpc>
              <a:spcBef>
                <a:spcPct val="0"/>
              </a:spcBef>
            </a:pPr>
            <a:r>
              <a:rPr lang="en-US" sz="4299">
                <a:solidFill>
                  <a:srgbClr val="FFFFFF"/>
                </a:solidFill>
                <a:latin typeface="Times New Roman Bold"/>
              </a:rPr>
              <a:t>Case Background: Zola’s Journey</a:t>
            </a:r>
          </a:p>
        </p:txBody>
      </p:sp>
      <p:sp>
        <p:nvSpPr>
          <p:cNvPr name="TextBox 15" id="15"/>
          <p:cNvSpPr txBox="true"/>
          <p:nvPr/>
        </p:nvSpPr>
        <p:spPr>
          <a:xfrm rot="0">
            <a:off x="0" y="4787582"/>
            <a:ext cx="7873952" cy="588010"/>
          </a:xfrm>
          <a:prstGeom prst="rect">
            <a:avLst/>
          </a:prstGeom>
        </p:spPr>
        <p:txBody>
          <a:bodyPr anchor="t" rtlCol="false" tIns="0" lIns="0" bIns="0" rIns="0">
            <a:spAutoFit/>
          </a:bodyPr>
          <a:lstStyle/>
          <a:p>
            <a:pPr algn="ctr">
              <a:lnSpc>
                <a:spcPts val="4339"/>
              </a:lnSpc>
              <a:spcBef>
                <a:spcPct val="0"/>
              </a:spcBef>
            </a:pPr>
            <a:r>
              <a:rPr lang="en-US" sz="3099" u="sng">
                <a:solidFill>
                  <a:srgbClr val="000000"/>
                </a:solidFill>
                <a:latin typeface="Times New Roman Bold"/>
              </a:rPr>
              <a:t>T</a:t>
            </a:r>
            <a:r>
              <a:rPr lang="en-US" sz="3099" u="sng">
                <a:solidFill>
                  <a:srgbClr val="000000"/>
                </a:solidFill>
                <a:latin typeface="Times New Roman Bold"/>
              </a:rPr>
              <a:t>he key features of Zola's registry include;</a:t>
            </a:r>
          </a:p>
        </p:txBody>
      </p:sp>
      <p:sp>
        <p:nvSpPr>
          <p:cNvPr name="TextBox 16" id="16"/>
          <p:cNvSpPr txBox="true"/>
          <p:nvPr/>
        </p:nvSpPr>
        <p:spPr>
          <a:xfrm rot="0">
            <a:off x="240815" y="6178561"/>
            <a:ext cx="5459232" cy="3134995"/>
          </a:xfrm>
          <a:prstGeom prst="rect">
            <a:avLst/>
          </a:prstGeom>
        </p:spPr>
        <p:txBody>
          <a:bodyPr anchor="t" rtlCol="false" tIns="0" lIns="0" bIns="0" rIns="0">
            <a:spAutoFit/>
          </a:bodyPr>
          <a:lstStyle/>
          <a:p>
            <a:pPr algn="ctr">
              <a:lnSpc>
                <a:spcPts val="4199"/>
              </a:lnSpc>
              <a:spcBef>
                <a:spcPct val="0"/>
              </a:spcBef>
            </a:pPr>
            <a:r>
              <a:rPr lang="en-US" sz="2999">
                <a:solidFill>
                  <a:srgbClr val="FFFFFF"/>
                </a:solidFill>
                <a:latin typeface="Times New Roman Bold"/>
              </a:rPr>
              <a:t>Group gifting</a:t>
            </a:r>
          </a:p>
          <a:p>
            <a:pPr algn="ctr">
              <a:lnSpc>
                <a:spcPts val="4059"/>
              </a:lnSpc>
              <a:spcBef>
                <a:spcPct val="0"/>
              </a:spcBef>
            </a:pPr>
          </a:p>
          <a:p>
            <a:pPr algn="ctr">
              <a:lnSpc>
                <a:spcPts val="4059"/>
              </a:lnSpc>
              <a:spcBef>
                <a:spcPct val="0"/>
              </a:spcBef>
            </a:pPr>
            <a:r>
              <a:rPr lang="en-US" sz="2899">
                <a:solidFill>
                  <a:srgbClr val="FFFFFF"/>
                </a:solidFill>
                <a:latin typeface="Times New Roman"/>
              </a:rPr>
              <a:t>Allowing guests to contribute to larger, more significant items like honeymoons or home improvements.</a:t>
            </a:r>
          </a:p>
        </p:txBody>
      </p:sp>
      <p:grpSp>
        <p:nvGrpSpPr>
          <p:cNvPr name="Group 17" id="17"/>
          <p:cNvGrpSpPr/>
          <p:nvPr/>
        </p:nvGrpSpPr>
        <p:grpSpPr>
          <a:xfrm rot="0">
            <a:off x="6354806" y="6092232"/>
            <a:ext cx="5617156" cy="3545423"/>
            <a:chOff x="0" y="0"/>
            <a:chExt cx="1479416" cy="933774"/>
          </a:xfrm>
        </p:grpSpPr>
        <p:sp>
          <p:nvSpPr>
            <p:cNvPr name="Freeform 18" id="18"/>
            <p:cNvSpPr/>
            <p:nvPr/>
          </p:nvSpPr>
          <p:spPr>
            <a:xfrm flipH="false" flipV="false" rot="0">
              <a:off x="0" y="0"/>
              <a:ext cx="1479416" cy="933774"/>
            </a:xfrm>
            <a:custGeom>
              <a:avLst/>
              <a:gdLst/>
              <a:ahLst/>
              <a:cxnLst/>
              <a:rect r="r" b="b" t="t" l="l"/>
              <a:pathLst>
                <a:path h="933774" w="1479416">
                  <a:moveTo>
                    <a:pt x="70291" y="0"/>
                  </a:moveTo>
                  <a:lnTo>
                    <a:pt x="1409124" y="0"/>
                  </a:lnTo>
                  <a:cubicBezTo>
                    <a:pt x="1427767" y="0"/>
                    <a:pt x="1445646" y="7406"/>
                    <a:pt x="1458828" y="20588"/>
                  </a:cubicBezTo>
                  <a:cubicBezTo>
                    <a:pt x="1472010" y="33770"/>
                    <a:pt x="1479416" y="51649"/>
                    <a:pt x="1479416" y="70291"/>
                  </a:cubicBezTo>
                  <a:lnTo>
                    <a:pt x="1479416" y="863483"/>
                  </a:lnTo>
                  <a:cubicBezTo>
                    <a:pt x="1479416" y="882125"/>
                    <a:pt x="1472010" y="900004"/>
                    <a:pt x="1458828" y="913186"/>
                  </a:cubicBezTo>
                  <a:cubicBezTo>
                    <a:pt x="1445646" y="926368"/>
                    <a:pt x="1427767" y="933774"/>
                    <a:pt x="1409124" y="933774"/>
                  </a:cubicBezTo>
                  <a:lnTo>
                    <a:pt x="70291" y="933774"/>
                  </a:lnTo>
                  <a:cubicBezTo>
                    <a:pt x="51649" y="933774"/>
                    <a:pt x="33770" y="926368"/>
                    <a:pt x="20588" y="913186"/>
                  </a:cubicBezTo>
                  <a:cubicBezTo>
                    <a:pt x="7406" y="900004"/>
                    <a:pt x="0" y="882125"/>
                    <a:pt x="0" y="863483"/>
                  </a:cubicBezTo>
                  <a:lnTo>
                    <a:pt x="0" y="70291"/>
                  </a:lnTo>
                  <a:cubicBezTo>
                    <a:pt x="0" y="51649"/>
                    <a:pt x="7406" y="33770"/>
                    <a:pt x="20588" y="20588"/>
                  </a:cubicBezTo>
                  <a:cubicBezTo>
                    <a:pt x="33770" y="7406"/>
                    <a:pt x="51649" y="0"/>
                    <a:pt x="70291" y="0"/>
                  </a:cubicBezTo>
                  <a:close/>
                </a:path>
              </a:pathLst>
            </a:custGeom>
            <a:solidFill>
              <a:srgbClr val="405E4B"/>
            </a:solidFill>
          </p:spPr>
        </p:sp>
        <p:sp>
          <p:nvSpPr>
            <p:cNvPr name="TextBox 19" id="19"/>
            <p:cNvSpPr txBox="true"/>
            <p:nvPr/>
          </p:nvSpPr>
          <p:spPr>
            <a:xfrm>
              <a:off x="0" y="-104775"/>
              <a:ext cx="1479416" cy="1038549"/>
            </a:xfrm>
            <a:prstGeom prst="rect">
              <a:avLst/>
            </a:prstGeom>
          </p:spPr>
          <p:txBody>
            <a:bodyPr anchor="ctr" rtlCol="false" tIns="50800" lIns="50800" bIns="50800" rIns="50800"/>
            <a:lstStyle/>
            <a:p>
              <a:pPr algn="ctr">
                <a:lnSpc>
                  <a:spcPts val="3640"/>
                </a:lnSpc>
              </a:pPr>
            </a:p>
          </p:txBody>
        </p:sp>
      </p:grpSp>
      <p:sp>
        <p:nvSpPr>
          <p:cNvPr name="TextBox 20" id="20"/>
          <p:cNvSpPr txBox="true"/>
          <p:nvPr/>
        </p:nvSpPr>
        <p:spPr>
          <a:xfrm rot="0">
            <a:off x="6426917" y="6273842"/>
            <a:ext cx="5472934" cy="2106295"/>
          </a:xfrm>
          <a:prstGeom prst="rect">
            <a:avLst/>
          </a:prstGeom>
        </p:spPr>
        <p:txBody>
          <a:bodyPr anchor="t" rtlCol="false" tIns="0" lIns="0" bIns="0" rIns="0">
            <a:spAutoFit/>
          </a:bodyPr>
          <a:lstStyle/>
          <a:p>
            <a:pPr algn="ctr">
              <a:lnSpc>
                <a:spcPts val="4199"/>
              </a:lnSpc>
              <a:spcBef>
                <a:spcPct val="0"/>
              </a:spcBef>
            </a:pPr>
            <a:r>
              <a:rPr lang="en-US" sz="2999">
                <a:solidFill>
                  <a:srgbClr val="FFFFFF"/>
                </a:solidFill>
                <a:latin typeface="Times New Roman Bold"/>
              </a:rPr>
              <a:t>Delivery scheduling</a:t>
            </a:r>
          </a:p>
          <a:p>
            <a:pPr algn="ctr">
              <a:lnSpc>
                <a:spcPts val="4059"/>
              </a:lnSpc>
              <a:spcBef>
                <a:spcPct val="0"/>
              </a:spcBef>
            </a:pPr>
          </a:p>
          <a:p>
            <a:pPr algn="ctr">
              <a:lnSpc>
                <a:spcPts val="4059"/>
              </a:lnSpc>
              <a:spcBef>
                <a:spcPct val="0"/>
              </a:spcBef>
            </a:pPr>
            <a:r>
              <a:rPr lang="en-US" sz="2899">
                <a:solidFill>
                  <a:srgbClr val="FFFFFF"/>
                </a:solidFill>
                <a:latin typeface="Times New Roman"/>
              </a:rPr>
              <a:t>Allowing couples to schedule gift arrival according to their timeline.</a:t>
            </a:r>
          </a:p>
        </p:txBody>
      </p:sp>
      <p:grpSp>
        <p:nvGrpSpPr>
          <p:cNvPr name="Group 21" id="21"/>
          <p:cNvGrpSpPr/>
          <p:nvPr/>
        </p:nvGrpSpPr>
        <p:grpSpPr>
          <a:xfrm rot="0">
            <a:off x="12430029" y="6092232"/>
            <a:ext cx="5617156" cy="3545423"/>
            <a:chOff x="0" y="0"/>
            <a:chExt cx="1479416" cy="933774"/>
          </a:xfrm>
        </p:grpSpPr>
        <p:sp>
          <p:nvSpPr>
            <p:cNvPr name="Freeform 22" id="22"/>
            <p:cNvSpPr/>
            <p:nvPr/>
          </p:nvSpPr>
          <p:spPr>
            <a:xfrm flipH="false" flipV="false" rot="0">
              <a:off x="0" y="0"/>
              <a:ext cx="1479416" cy="933774"/>
            </a:xfrm>
            <a:custGeom>
              <a:avLst/>
              <a:gdLst/>
              <a:ahLst/>
              <a:cxnLst/>
              <a:rect r="r" b="b" t="t" l="l"/>
              <a:pathLst>
                <a:path h="933774" w="1479416">
                  <a:moveTo>
                    <a:pt x="70291" y="0"/>
                  </a:moveTo>
                  <a:lnTo>
                    <a:pt x="1409124" y="0"/>
                  </a:lnTo>
                  <a:cubicBezTo>
                    <a:pt x="1427767" y="0"/>
                    <a:pt x="1445646" y="7406"/>
                    <a:pt x="1458828" y="20588"/>
                  </a:cubicBezTo>
                  <a:cubicBezTo>
                    <a:pt x="1472010" y="33770"/>
                    <a:pt x="1479416" y="51649"/>
                    <a:pt x="1479416" y="70291"/>
                  </a:cubicBezTo>
                  <a:lnTo>
                    <a:pt x="1479416" y="863483"/>
                  </a:lnTo>
                  <a:cubicBezTo>
                    <a:pt x="1479416" y="882125"/>
                    <a:pt x="1472010" y="900004"/>
                    <a:pt x="1458828" y="913186"/>
                  </a:cubicBezTo>
                  <a:cubicBezTo>
                    <a:pt x="1445646" y="926368"/>
                    <a:pt x="1427767" y="933774"/>
                    <a:pt x="1409124" y="933774"/>
                  </a:cubicBezTo>
                  <a:lnTo>
                    <a:pt x="70291" y="933774"/>
                  </a:lnTo>
                  <a:cubicBezTo>
                    <a:pt x="51649" y="933774"/>
                    <a:pt x="33770" y="926368"/>
                    <a:pt x="20588" y="913186"/>
                  </a:cubicBezTo>
                  <a:cubicBezTo>
                    <a:pt x="7406" y="900004"/>
                    <a:pt x="0" y="882125"/>
                    <a:pt x="0" y="863483"/>
                  </a:cubicBezTo>
                  <a:lnTo>
                    <a:pt x="0" y="70291"/>
                  </a:lnTo>
                  <a:cubicBezTo>
                    <a:pt x="0" y="51649"/>
                    <a:pt x="7406" y="33770"/>
                    <a:pt x="20588" y="20588"/>
                  </a:cubicBezTo>
                  <a:cubicBezTo>
                    <a:pt x="33770" y="7406"/>
                    <a:pt x="51649" y="0"/>
                    <a:pt x="70291" y="0"/>
                  </a:cubicBezTo>
                  <a:close/>
                </a:path>
              </a:pathLst>
            </a:custGeom>
            <a:solidFill>
              <a:srgbClr val="405E4B"/>
            </a:solidFill>
          </p:spPr>
        </p:sp>
        <p:sp>
          <p:nvSpPr>
            <p:cNvPr name="TextBox 23" id="23"/>
            <p:cNvSpPr txBox="true"/>
            <p:nvPr/>
          </p:nvSpPr>
          <p:spPr>
            <a:xfrm>
              <a:off x="0" y="-104775"/>
              <a:ext cx="1479416" cy="1038549"/>
            </a:xfrm>
            <a:prstGeom prst="rect">
              <a:avLst/>
            </a:prstGeom>
          </p:spPr>
          <p:txBody>
            <a:bodyPr anchor="ctr" rtlCol="false" tIns="50800" lIns="50800" bIns="50800" rIns="50800"/>
            <a:lstStyle/>
            <a:p>
              <a:pPr algn="ctr">
                <a:lnSpc>
                  <a:spcPts val="3640"/>
                </a:lnSpc>
              </a:pPr>
            </a:p>
          </p:txBody>
        </p:sp>
      </p:grpSp>
      <p:sp>
        <p:nvSpPr>
          <p:cNvPr name="TextBox 24" id="24"/>
          <p:cNvSpPr txBox="true"/>
          <p:nvPr/>
        </p:nvSpPr>
        <p:spPr>
          <a:xfrm rot="0">
            <a:off x="12563751" y="6169036"/>
            <a:ext cx="5349711" cy="3154045"/>
          </a:xfrm>
          <a:prstGeom prst="rect">
            <a:avLst/>
          </a:prstGeom>
        </p:spPr>
        <p:txBody>
          <a:bodyPr anchor="t" rtlCol="false" tIns="0" lIns="0" bIns="0" rIns="0">
            <a:spAutoFit/>
          </a:bodyPr>
          <a:lstStyle/>
          <a:p>
            <a:pPr algn="ctr">
              <a:lnSpc>
                <a:spcPts val="4200"/>
              </a:lnSpc>
              <a:spcBef>
                <a:spcPct val="0"/>
              </a:spcBef>
            </a:pPr>
            <a:r>
              <a:rPr lang="en-US" sz="3000">
                <a:solidFill>
                  <a:srgbClr val="FFFFFF"/>
                </a:solidFill>
                <a:latin typeface="Times New Roman Bold"/>
              </a:rPr>
              <a:t>Experiences over possessions</a:t>
            </a:r>
          </a:p>
          <a:p>
            <a:pPr algn="ctr">
              <a:lnSpc>
                <a:spcPts val="4060"/>
              </a:lnSpc>
              <a:spcBef>
                <a:spcPct val="0"/>
              </a:spcBef>
            </a:pPr>
          </a:p>
          <a:p>
            <a:pPr algn="ctr">
              <a:lnSpc>
                <a:spcPts val="4060"/>
              </a:lnSpc>
              <a:spcBef>
                <a:spcPct val="0"/>
              </a:spcBef>
            </a:pPr>
            <a:r>
              <a:rPr lang="en-US" sz="2900">
                <a:solidFill>
                  <a:srgbClr val="FFFFFF"/>
                </a:solidFill>
                <a:latin typeface="Times New Roman"/>
              </a:rPr>
              <a:t>Giving guests the option to contribute to the couple's dream honeymoon instead of material gifts.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3713112" y="3008955"/>
            <a:ext cx="4655315" cy="5998300"/>
            <a:chOff x="0" y="0"/>
            <a:chExt cx="6207086" cy="7997734"/>
          </a:xfrm>
        </p:grpSpPr>
        <p:sp>
          <p:nvSpPr>
            <p:cNvPr name="Freeform 4" id="4"/>
            <p:cNvSpPr/>
            <p:nvPr/>
          </p:nvSpPr>
          <p:spPr>
            <a:xfrm flipH="false" flipV="false" rot="-10800000">
              <a:off x="225790" y="122099"/>
              <a:ext cx="5755506" cy="7664718"/>
            </a:xfrm>
            <a:custGeom>
              <a:avLst/>
              <a:gdLst/>
              <a:ahLst/>
              <a:cxnLst/>
              <a:rect r="r" b="b" t="t" l="l"/>
              <a:pathLst>
                <a:path h="7664718" w="5755506">
                  <a:moveTo>
                    <a:pt x="0" y="0"/>
                  </a:moveTo>
                  <a:lnTo>
                    <a:pt x="5755506" y="0"/>
                  </a:lnTo>
                  <a:lnTo>
                    <a:pt x="5755506" y="7664717"/>
                  </a:lnTo>
                  <a:lnTo>
                    <a:pt x="0" y="766471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10592638">
              <a:off x="225790" y="166508"/>
              <a:ext cx="5755506" cy="7664718"/>
            </a:xfrm>
            <a:custGeom>
              <a:avLst/>
              <a:gdLst/>
              <a:ahLst/>
              <a:cxnLst/>
              <a:rect r="r" b="b" t="t" l="l"/>
              <a:pathLst>
                <a:path h="7664718" w="5755506">
                  <a:moveTo>
                    <a:pt x="0" y="0"/>
                  </a:moveTo>
                  <a:lnTo>
                    <a:pt x="5755506" y="0"/>
                  </a:lnTo>
                  <a:lnTo>
                    <a:pt x="5755506" y="7664718"/>
                  </a:lnTo>
                  <a:lnTo>
                    <a:pt x="0" y="766471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sp>
        <p:nvSpPr>
          <p:cNvPr name="Freeform 6" id="6"/>
          <p:cNvSpPr/>
          <p:nvPr/>
        </p:nvSpPr>
        <p:spPr>
          <a:xfrm flipH="false" flipV="false" rot="-9172395">
            <a:off x="15253624" y="-1350379"/>
            <a:ext cx="4011353" cy="3645317"/>
          </a:xfrm>
          <a:custGeom>
            <a:avLst/>
            <a:gdLst/>
            <a:ahLst/>
            <a:cxnLst/>
            <a:rect r="r" b="b" t="t" l="l"/>
            <a:pathLst>
              <a:path h="3645317" w="4011353">
                <a:moveTo>
                  <a:pt x="0" y="0"/>
                </a:moveTo>
                <a:lnTo>
                  <a:pt x="4011352" y="0"/>
                </a:lnTo>
                <a:lnTo>
                  <a:pt x="4011352" y="3645317"/>
                </a:lnTo>
                <a:lnTo>
                  <a:pt x="0" y="3645317"/>
                </a:lnTo>
                <a:lnTo>
                  <a:pt x="0" y="0"/>
                </a:lnTo>
                <a:close/>
              </a:path>
            </a:pathLst>
          </a:custGeom>
          <a:blipFill>
            <a:blip r:embed="rId5"/>
            <a:stretch>
              <a:fillRect l="0" t="0" r="0" b="0"/>
            </a:stretch>
          </a:blipFill>
        </p:spPr>
      </p:sp>
      <p:grpSp>
        <p:nvGrpSpPr>
          <p:cNvPr name="Group 7" id="7"/>
          <p:cNvGrpSpPr/>
          <p:nvPr/>
        </p:nvGrpSpPr>
        <p:grpSpPr>
          <a:xfrm rot="0">
            <a:off x="10044089" y="3008955"/>
            <a:ext cx="4655315" cy="5998300"/>
            <a:chOff x="0" y="0"/>
            <a:chExt cx="6207086" cy="7997734"/>
          </a:xfrm>
        </p:grpSpPr>
        <p:sp>
          <p:nvSpPr>
            <p:cNvPr name="Freeform 8" id="8"/>
            <p:cNvSpPr/>
            <p:nvPr/>
          </p:nvSpPr>
          <p:spPr>
            <a:xfrm flipH="false" flipV="false" rot="-10800000">
              <a:off x="225790" y="122099"/>
              <a:ext cx="5755506" cy="7664718"/>
            </a:xfrm>
            <a:custGeom>
              <a:avLst/>
              <a:gdLst/>
              <a:ahLst/>
              <a:cxnLst/>
              <a:rect r="r" b="b" t="t" l="l"/>
              <a:pathLst>
                <a:path h="7664718" w="5755506">
                  <a:moveTo>
                    <a:pt x="0" y="0"/>
                  </a:moveTo>
                  <a:lnTo>
                    <a:pt x="5755506" y="0"/>
                  </a:lnTo>
                  <a:lnTo>
                    <a:pt x="5755506" y="7664717"/>
                  </a:lnTo>
                  <a:lnTo>
                    <a:pt x="0" y="766471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9" id="9"/>
            <p:cNvSpPr/>
            <p:nvPr/>
          </p:nvSpPr>
          <p:spPr>
            <a:xfrm flipH="false" flipV="false" rot="10592638">
              <a:off x="225790" y="166508"/>
              <a:ext cx="5755506" cy="7664718"/>
            </a:xfrm>
            <a:custGeom>
              <a:avLst/>
              <a:gdLst/>
              <a:ahLst/>
              <a:cxnLst/>
              <a:rect r="r" b="b" t="t" l="l"/>
              <a:pathLst>
                <a:path h="7664718" w="5755506">
                  <a:moveTo>
                    <a:pt x="0" y="0"/>
                  </a:moveTo>
                  <a:lnTo>
                    <a:pt x="5755506" y="0"/>
                  </a:lnTo>
                  <a:lnTo>
                    <a:pt x="5755506" y="7664718"/>
                  </a:lnTo>
                  <a:lnTo>
                    <a:pt x="0" y="766471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sp>
        <p:nvSpPr>
          <p:cNvPr name="Freeform 10" id="10"/>
          <p:cNvSpPr/>
          <p:nvPr/>
        </p:nvSpPr>
        <p:spPr>
          <a:xfrm flipH="true" flipV="false" rot="1471581">
            <a:off x="13973488" y="8012489"/>
            <a:ext cx="873734" cy="1296822"/>
          </a:xfrm>
          <a:custGeom>
            <a:avLst/>
            <a:gdLst/>
            <a:ahLst/>
            <a:cxnLst/>
            <a:rect r="r" b="b" t="t" l="l"/>
            <a:pathLst>
              <a:path h="1296822" w="873734">
                <a:moveTo>
                  <a:pt x="873734" y="0"/>
                </a:moveTo>
                <a:lnTo>
                  <a:pt x="0" y="0"/>
                </a:lnTo>
                <a:lnTo>
                  <a:pt x="0" y="1296822"/>
                </a:lnTo>
                <a:lnTo>
                  <a:pt x="873734" y="1296822"/>
                </a:lnTo>
                <a:lnTo>
                  <a:pt x="873734" y="0"/>
                </a:lnTo>
                <a:close/>
              </a:path>
            </a:pathLst>
          </a:custGeom>
          <a:blipFill>
            <a:blip r:embed="rId6"/>
            <a:stretch>
              <a:fillRect l="0" t="0" r="0" b="0"/>
            </a:stretch>
          </a:blipFill>
        </p:spPr>
      </p:sp>
      <p:sp>
        <p:nvSpPr>
          <p:cNvPr name="Freeform 11" id="11"/>
          <p:cNvSpPr/>
          <p:nvPr/>
        </p:nvSpPr>
        <p:spPr>
          <a:xfrm flipH="true" flipV="false" rot="-1239225">
            <a:off x="3268364" y="8052143"/>
            <a:ext cx="889496" cy="1320217"/>
          </a:xfrm>
          <a:custGeom>
            <a:avLst/>
            <a:gdLst/>
            <a:ahLst/>
            <a:cxnLst/>
            <a:rect r="r" b="b" t="t" l="l"/>
            <a:pathLst>
              <a:path h="1320217" w="889496">
                <a:moveTo>
                  <a:pt x="889496" y="0"/>
                </a:moveTo>
                <a:lnTo>
                  <a:pt x="0" y="0"/>
                </a:lnTo>
                <a:lnTo>
                  <a:pt x="0" y="1320217"/>
                </a:lnTo>
                <a:lnTo>
                  <a:pt x="889496" y="1320217"/>
                </a:lnTo>
                <a:lnTo>
                  <a:pt x="889496" y="0"/>
                </a:lnTo>
                <a:close/>
              </a:path>
            </a:pathLst>
          </a:custGeom>
          <a:blipFill>
            <a:blip r:embed="rId6"/>
            <a:stretch>
              <a:fillRect l="0" t="0" r="0" b="0"/>
            </a:stretch>
          </a:blipFill>
        </p:spPr>
      </p:sp>
      <p:sp>
        <p:nvSpPr>
          <p:cNvPr name="TextBox 12" id="12"/>
          <p:cNvSpPr txBox="true"/>
          <p:nvPr/>
        </p:nvSpPr>
        <p:spPr>
          <a:xfrm rot="0">
            <a:off x="4159981" y="3252328"/>
            <a:ext cx="3761577" cy="2131692"/>
          </a:xfrm>
          <a:prstGeom prst="rect">
            <a:avLst/>
          </a:prstGeom>
        </p:spPr>
        <p:txBody>
          <a:bodyPr anchor="t" rtlCol="false" tIns="0" lIns="0" bIns="0" rIns="0">
            <a:spAutoFit/>
          </a:bodyPr>
          <a:lstStyle/>
          <a:p>
            <a:pPr algn="ctr">
              <a:lnSpc>
                <a:spcPts val="4255"/>
              </a:lnSpc>
            </a:pPr>
            <a:r>
              <a:rPr lang="en-US" sz="3039">
                <a:solidFill>
                  <a:srgbClr val="282828"/>
                </a:solidFill>
                <a:latin typeface="Lora Bold Italics"/>
              </a:rPr>
              <a:t>Zola Business Situation</a:t>
            </a:r>
          </a:p>
          <a:p>
            <a:pPr algn="ctr">
              <a:lnSpc>
                <a:spcPts val="4255"/>
              </a:lnSpc>
            </a:pPr>
            <a:r>
              <a:rPr lang="en-US" sz="3039">
                <a:solidFill>
                  <a:srgbClr val="282828"/>
                </a:solidFill>
                <a:latin typeface="Lora Bold Italics"/>
              </a:rPr>
              <a:t>Disaster (COVID 19):</a:t>
            </a:r>
          </a:p>
          <a:p>
            <a:pPr algn="ctr" marL="0" indent="0" lvl="0">
              <a:lnSpc>
                <a:spcPts val="4255"/>
              </a:lnSpc>
              <a:spcBef>
                <a:spcPct val="0"/>
              </a:spcBef>
            </a:pPr>
          </a:p>
        </p:txBody>
      </p:sp>
      <p:sp>
        <p:nvSpPr>
          <p:cNvPr name="TextBox 13" id="13"/>
          <p:cNvSpPr txBox="true"/>
          <p:nvPr/>
        </p:nvSpPr>
        <p:spPr>
          <a:xfrm rot="0">
            <a:off x="3959954" y="5588080"/>
            <a:ext cx="4161631" cy="2114296"/>
          </a:xfrm>
          <a:prstGeom prst="rect">
            <a:avLst/>
          </a:prstGeom>
        </p:spPr>
        <p:txBody>
          <a:bodyPr anchor="t" rtlCol="false" tIns="0" lIns="0" bIns="0" rIns="0">
            <a:spAutoFit/>
          </a:bodyPr>
          <a:lstStyle/>
          <a:p>
            <a:pPr algn="l" marL="649860" indent="-324930" lvl="1">
              <a:lnSpc>
                <a:spcPts val="4214"/>
              </a:lnSpc>
              <a:buFont typeface="Arial"/>
              <a:buChar char="•"/>
            </a:pPr>
            <a:r>
              <a:rPr lang="en-US" sz="3010" strike="noStrike" u="none">
                <a:solidFill>
                  <a:srgbClr val="242424"/>
                </a:solidFill>
                <a:latin typeface="Lora"/>
              </a:rPr>
              <a:t>Surge in wedding postponements and cancellations</a:t>
            </a:r>
          </a:p>
          <a:p>
            <a:pPr algn="l">
              <a:lnSpc>
                <a:spcPts val="4214"/>
              </a:lnSpc>
            </a:pPr>
          </a:p>
        </p:txBody>
      </p:sp>
      <p:sp>
        <p:nvSpPr>
          <p:cNvPr name="TextBox 14" id="14"/>
          <p:cNvSpPr txBox="true"/>
          <p:nvPr/>
        </p:nvSpPr>
        <p:spPr>
          <a:xfrm rot="0">
            <a:off x="10928648" y="3252328"/>
            <a:ext cx="2572232" cy="1046734"/>
          </a:xfrm>
          <a:prstGeom prst="rect">
            <a:avLst/>
          </a:prstGeom>
        </p:spPr>
        <p:txBody>
          <a:bodyPr anchor="t" rtlCol="false" tIns="0" lIns="0" bIns="0" rIns="0">
            <a:spAutoFit/>
          </a:bodyPr>
          <a:lstStyle/>
          <a:p>
            <a:pPr algn="ctr" marL="0" indent="0" lvl="0">
              <a:lnSpc>
                <a:spcPts val="4255"/>
              </a:lnSpc>
              <a:spcBef>
                <a:spcPct val="0"/>
              </a:spcBef>
            </a:pPr>
            <a:r>
              <a:rPr lang="en-US" sz="3039">
                <a:solidFill>
                  <a:srgbClr val="282828"/>
                </a:solidFill>
                <a:latin typeface="Lora Bold Italics"/>
              </a:rPr>
              <a:t>How Zola Figured Out:</a:t>
            </a:r>
          </a:p>
        </p:txBody>
      </p:sp>
      <p:sp>
        <p:nvSpPr>
          <p:cNvPr name="TextBox 15" id="15"/>
          <p:cNvSpPr txBox="true"/>
          <p:nvPr/>
        </p:nvSpPr>
        <p:spPr>
          <a:xfrm rot="0">
            <a:off x="10389811" y="4561004"/>
            <a:ext cx="3111068" cy="3148498"/>
          </a:xfrm>
          <a:prstGeom prst="rect">
            <a:avLst/>
          </a:prstGeom>
        </p:spPr>
        <p:txBody>
          <a:bodyPr anchor="t" rtlCol="false" tIns="0" lIns="0" bIns="0" rIns="0">
            <a:spAutoFit/>
          </a:bodyPr>
          <a:lstStyle/>
          <a:p>
            <a:pPr algn="l">
              <a:lnSpc>
                <a:spcPts val="4216"/>
              </a:lnSpc>
            </a:pPr>
          </a:p>
          <a:p>
            <a:pPr algn="l" marL="650307" indent="-325153" lvl="1">
              <a:lnSpc>
                <a:spcPts val="4216"/>
              </a:lnSpc>
              <a:buFont typeface="Arial"/>
              <a:buChar char="•"/>
            </a:pPr>
            <a:r>
              <a:rPr lang="en-US" sz="3012" strike="noStrike" u="none">
                <a:solidFill>
                  <a:srgbClr val="242424"/>
                </a:solidFill>
                <a:latin typeface="Lora"/>
              </a:rPr>
              <a:t>Accelerated use of digital and AI tools (e.g., digital invitations)</a:t>
            </a:r>
          </a:p>
        </p:txBody>
      </p:sp>
      <p:grpSp>
        <p:nvGrpSpPr>
          <p:cNvPr name="Group 16" id="16"/>
          <p:cNvGrpSpPr/>
          <p:nvPr/>
        </p:nvGrpSpPr>
        <p:grpSpPr>
          <a:xfrm rot="0">
            <a:off x="-1067205" y="492035"/>
            <a:ext cx="15477560" cy="978079"/>
            <a:chOff x="0" y="0"/>
            <a:chExt cx="4076394" cy="257601"/>
          </a:xfrm>
        </p:grpSpPr>
        <p:sp>
          <p:nvSpPr>
            <p:cNvPr name="Freeform 17" id="17"/>
            <p:cNvSpPr/>
            <p:nvPr/>
          </p:nvSpPr>
          <p:spPr>
            <a:xfrm flipH="false" flipV="false" rot="0">
              <a:off x="0" y="0"/>
              <a:ext cx="4076395" cy="257601"/>
            </a:xfrm>
            <a:custGeom>
              <a:avLst/>
              <a:gdLst/>
              <a:ahLst/>
              <a:cxnLst/>
              <a:rect r="r" b="b" t="t" l="l"/>
              <a:pathLst>
                <a:path h="257601" w="4076395">
                  <a:moveTo>
                    <a:pt x="0" y="0"/>
                  </a:moveTo>
                  <a:lnTo>
                    <a:pt x="4076395" y="0"/>
                  </a:lnTo>
                  <a:lnTo>
                    <a:pt x="4076395" y="257601"/>
                  </a:lnTo>
                  <a:lnTo>
                    <a:pt x="0" y="257601"/>
                  </a:lnTo>
                  <a:close/>
                </a:path>
              </a:pathLst>
            </a:custGeom>
            <a:solidFill>
              <a:srgbClr val="405E4B"/>
            </a:solidFill>
          </p:spPr>
        </p:sp>
        <p:sp>
          <p:nvSpPr>
            <p:cNvPr name="TextBox 18" id="18"/>
            <p:cNvSpPr txBox="true"/>
            <p:nvPr/>
          </p:nvSpPr>
          <p:spPr>
            <a:xfrm>
              <a:off x="0" y="-133350"/>
              <a:ext cx="4076394" cy="390951"/>
            </a:xfrm>
            <a:prstGeom prst="rect">
              <a:avLst/>
            </a:prstGeom>
          </p:spPr>
          <p:txBody>
            <a:bodyPr anchor="ctr" rtlCol="false" tIns="50800" lIns="50800" bIns="50800" rIns="50800"/>
            <a:lstStyle/>
            <a:p>
              <a:pPr algn="ctr">
                <a:lnSpc>
                  <a:spcPts val="4345"/>
                </a:lnSpc>
              </a:pPr>
            </a:p>
          </p:txBody>
        </p:sp>
      </p:grpSp>
      <p:sp>
        <p:nvSpPr>
          <p:cNvPr name="TextBox 19" id="19"/>
          <p:cNvSpPr txBox="true"/>
          <p:nvPr/>
        </p:nvSpPr>
        <p:spPr>
          <a:xfrm rot="0">
            <a:off x="244841" y="563880"/>
            <a:ext cx="15658238" cy="824230"/>
          </a:xfrm>
          <a:prstGeom prst="rect">
            <a:avLst/>
          </a:prstGeom>
        </p:spPr>
        <p:txBody>
          <a:bodyPr anchor="t" rtlCol="false" tIns="0" lIns="0" bIns="0" rIns="0">
            <a:spAutoFit/>
          </a:bodyPr>
          <a:lstStyle/>
          <a:p>
            <a:pPr algn="l">
              <a:lnSpc>
                <a:spcPts val="6019"/>
              </a:lnSpc>
              <a:spcBef>
                <a:spcPct val="0"/>
              </a:spcBef>
            </a:pPr>
            <a:r>
              <a:rPr lang="en-US" sz="4299">
                <a:solidFill>
                  <a:srgbClr val="FFFFFF"/>
                </a:solidFill>
                <a:latin typeface="Times New Roman Bold"/>
              </a:rPr>
              <a:t>Zola's Business situation: navigating the Covid 19 pandemic </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1561414">
            <a:off x="-638463" y="-1095966"/>
            <a:ext cx="4011353" cy="3645317"/>
          </a:xfrm>
          <a:custGeom>
            <a:avLst/>
            <a:gdLst/>
            <a:ahLst/>
            <a:cxnLst/>
            <a:rect r="r" b="b" t="t" l="l"/>
            <a:pathLst>
              <a:path h="3645317" w="4011353">
                <a:moveTo>
                  <a:pt x="0" y="0"/>
                </a:moveTo>
                <a:lnTo>
                  <a:pt x="4011353" y="0"/>
                </a:lnTo>
                <a:lnTo>
                  <a:pt x="4011353" y="3645317"/>
                </a:lnTo>
                <a:lnTo>
                  <a:pt x="0" y="3645317"/>
                </a:lnTo>
                <a:lnTo>
                  <a:pt x="0" y="0"/>
                </a:lnTo>
                <a:close/>
              </a:path>
            </a:pathLst>
          </a:custGeom>
          <a:blipFill>
            <a:blip r:embed="rId3"/>
            <a:stretch>
              <a:fillRect l="0" t="0" r="0" b="0"/>
            </a:stretch>
          </a:blipFill>
        </p:spPr>
      </p:sp>
      <p:grpSp>
        <p:nvGrpSpPr>
          <p:cNvPr name="Group 4" id="4"/>
          <p:cNvGrpSpPr/>
          <p:nvPr/>
        </p:nvGrpSpPr>
        <p:grpSpPr>
          <a:xfrm rot="0">
            <a:off x="2207042" y="2810027"/>
            <a:ext cx="5206853" cy="6708949"/>
            <a:chOff x="0" y="0"/>
            <a:chExt cx="6942471" cy="8945265"/>
          </a:xfrm>
        </p:grpSpPr>
        <p:sp>
          <p:nvSpPr>
            <p:cNvPr name="Freeform 5" id="5"/>
            <p:cNvSpPr/>
            <p:nvPr/>
          </p:nvSpPr>
          <p:spPr>
            <a:xfrm flipH="false" flipV="false" rot="-10800000">
              <a:off x="252541" y="136565"/>
              <a:ext cx="6437390" cy="8572795"/>
            </a:xfrm>
            <a:custGeom>
              <a:avLst/>
              <a:gdLst/>
              <a:ahLst/>
              <a:cxnLst/>
              <a:rect r="r" b="b" t="t" l="l"/>
              <a:pathLst>
                <a:path h="8572795" w="6437390">
                  <a:moveTo>
                    <a:pt x="0" y="0"/>
                  </a:moveTo>
                  <a:lnTo>
                    <a:pt x="6437389" y="0"/>
                  </a:lnTo>
                  <a:lnTo>
                    <a:pt x="6437389" y="8572794"/>
                  </a:lnTo>
                  <a:lnTo>
                    <a:pt x="0" y="857279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10592638">
              <a:off x="252541" y="186235"/>
              <a:ext cx="6437390" cy="8572795"/>
            </a:xfrm>
            <a:custGeom>
              <a:avLst/>
              <a:gdLst/>
              <a:ahLst/>
              <a:cxnLst/>
              <a:rect r="r" b="b" t="t" l="l"/>
              <a:pathLst>
                <a:path h="8572795" w="6437390">
                  <a:moveTo>
                    <a:pt x="0" y="0"/>
                  </a:moveTo>
                  <a:lnTo>
                    <a:pt x="6437389" y="0"/>
                  </a:lnTo>
                  <a:lnTo>
                    <a:pt x="6437389" y="8572795"/>
                  </a:lnTo>
                  <a:lnTo>
                    <a:pt x="0" y="857279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sp>
        <p:nvSpPr>
          <p:cNvPr name="Freeform 7" id="7"/>
          <p:cNvSpPr/>
          <p:nvPr/>
        </p:nvSpPr>
        <p:spPr>
          <a:xfrm flipH="true" flipV="false" rot="-1239225">
            <a:off x="2102516" y="8084314"/>
            <a:ext cx="889496" cy="1320217"/>
          </a:xfrm>
          <a:custGeom>
            <a:avLst/>
            <a:gdLst/>
            <a:ahLst/>
            <a:cxnLst/>
            <a:rect r="r" b="b" t="t" l="l"/>
            <a:pathLst>
              <a:path h="1320217" w="889496">
                <a:moveTo>
                  <a:pt x="889496" y="0"/>
                </a:moveTo>
                <a:lnTo>
                  <a:pt x="0" y="0"/>
                </a:lnTo>
                <a:lnTo>
                  <a:pt x="0" y="1320217"/>
                </a:lnTo>
                <a:lnTo>
                  <a:pt x="889496" y="1320217"/>
                </a:lnTo>
                <a:lnTo>
                  <a:pt x="889496" y="0"/>
                </a:lnTo>
                <a:close/>
              </a:path>
            </a:pathLst>
          </a:custGeom>
          <a:blipFill>
            <a:blip r:embed="rId6"/>
            <a:stretch>
              <a:fillRect l="0" t="0" r="0" b="0"/>
            </a:stretch>
          </a:blipFill>
        </p:spPr>
      </p:sp>
      <p:grpSp>
        <p:nvGrpSpPr>
          <p:cNvPr name="Group 8" id="8"/>
          <p:cNvGrpSpPr/>
          <p:nvPr/>
        </p:nvGrpSpPr>
        <p:grpSpPr>
          <a:xfrm rot="0">
            <a:off x="10048298" y="2810027"/>
            <a:ext cx="5206853" cy="6708949"/>
            <a:chOff x="0" y="0"/>
            <a:chExt cx="6942471" cy="8945265"/>
          </a:xfrm>
        </p:grpSpPr>
        <p:sp>
          <p:nvSpPr>
            <p:cNvPr name="Freeform 9" id="9"/>
            <p:cNvSpPr/>
            <p:nvPr/>
          </p:nvSpPr>
          <p:spPr>
            <a:xfrm flipH="false" flipV="false" rot="-10800000">
              <a:off x="252541" y="136565"/>
              <a:ext cx="6437390" cy="8572795"/>
            </a:xfrm>
            <a:custGeom>
              <a:avLst/>
              <a:gdLst/>
              <a:ahLst/>
              <a:cxnLst/>
              <a:rect r="r" b="b" t="t" l="l"/>
              <a:pathLst>
                <a:path h="8572795" w="6437390">
                  <a:moveTo>
                    <a:pt x="0" y="0"/>
                  </a:moveTo>
                  <a:lnTo>
                    <a:pt x="6437389" y="0"/>
                  </a:lnTo>
                  <a:lnTo>
                    <a:pt x="6437389" y="8572794"/>
                  </a:lnTo>
                  <a:lnTo>
                    <a:pt x="0" y="857279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10592638">
              <a:off x="252541" y="186235"/>
              <a:ext cx="6437390" cy="8572795"/>
            </a:xfrm>
            <a:custGeom>
              <a:avLst/>
              <a:gdLst/>
              <a:ahLst/>
              <a:cxnLst/>
              <a:rect r="r" b="b" t="t" l="l"/>
              <a:pathLst>
                <a:path h="8572795" w="6437390">
                  <a:moveTo>
                    <a:pt x="0" y="0"/>
                  </a:moveTo>
                  <a:lnTo>
                    <a:pt x="6437389" y="0"/>
                  </a:lnTo>
                  <a:lnTo>
                    <a:pt x="6437389" y="8572795"/>
                  </a:lnTo>
                  <a:lnTo>
                    <a:pt x="0" y="857279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sp>
        <p:nvSpPr>
          <p:cNvPr name="Freeform 11" id="11"/>
          <p:cNvSpPr/>
          <p:nvPr/>
        </p:nvSpPr>
        <p:spPr>
          <a:xfrm flipH="true" flipV="false" rot="1471581">
            <a:off x="14669710" y="8156780"/>
            <a:ext cx="902733" cy="1339864"/>
          </a:xfrm>
          <a:custGeom>
            <a:avLst/>
            <a:gdLst/>
            <a:ahLst/>
            <a:cxnLst/>
            <a:rect r="r" b="b" t="t" l="l"/>
            <a:pathLst>
              <a:path h="1339864" w="902733">
                <a:moveTo>
                  <a:pt x="902733" y="0"/>
                </a:moveTo>
                <a:lnTo>
                  <a:pt x="0" y="0"/>
                </a:lnTo>
                <a:lnTo>
                  <a:pt x="0" y="1339864"/>
                </a:lnTo>
                <a:lnTo>
                  <a:pt x="902733" y="1339864"/>
                </a:lnTo>
                <a:lnTo>
                  <a:pt x="902733" y="0"/>
                </a:lnTo>
                <a:close/>
              </a:path>
            </a:pathLst>
          </a:custGeom>
          <a:blipFill>
            <a:blip r:embed="rId6"/>
            <a:stretch>
              <a:fillRect l="0" t="0" r="0" b="0"/>
            </a:stretch>
          </a:blipFill>
        </p:spPr>
      </p:sp>
      <p:sp>
        <p:nvSpPr>
          <p:cNvPr name="TextBox 12" id="12"/>
          <p:cNvSpPr txBox="true"/>
          <p:nvPr/>
        </p:nvSpPr>
        <p:spPr>
          <a:xfrm rot="0">
            <a:off x="3116526" y="3263372"/>
            <a:ext cx="3587255" cy="1027176"/>
          </a:xfrm>
          <a:prstGeom prst="rect">
            <a:avLst/>
          </a:prstGeom>
        </p:spPr>
        <p:txBody>
          <a:bodyPr anchor="t" rtlCol="false" tIns="0" lIns="0" bIns="0" rIns="0">
            <a:spAutoFit/>
          </a:bodyPr>
          <a:lstStyle/>
          <a:p>
            <a:pPr algn="ctr" marL="0" indent="0" lvl="0">
              <a:lnSpc>
                <a:spcPts val="4073"/>
              </a:lnSpc>
              <a:spcBef>
                <a:spcPct val="0"/>
              </a:spcBef>
            </a:pPr>
            <a:r>
              <a:rPr lang="en-US" sz="2910">
                <a:solidFill>
                  <a:srgbClr val="282828"/>
                </a:solidFill>
                <a:latin typeface="Lora Bold Italics"/>
              </a:rPr>
              <a:t>AI-Powered Chatbot: Split the Decisions</a:t>
            </a:r>
          </a:p>
        </p:txBody>
      </p:sp>
      <p:sp>
        <p:nvSpPr>
          <p:cNvPr name="TextBox 13" id="13"/>
          <p:cNvSpPr txBox="true"/>
          <p:nvPr/>
        </p:nvSpPr>
        <p:spPr>
          <a:xfrm rot="0">
            <a:off x="2547264" y="5049596"/>
            <a:ext cx="4285026" cy="3527298"/>
          </a:xfrm>
          <a:prstGeom prst="rect">
            <a:avLst/>
          </a:prstGeom>
        </p:spPr>
        <p:txBody>
          <a:bodyPr anchor="t" rtlCol="false" tIns="0" lIns="0" bIns="0" rIns="0">
            <a:spAutoFit/>
          </a:bodyPr>
          <a:lstStyle/>
          <a:p>
            <a:pPr algn="just" marL="621792" indent="-310896" lvl="1">
              <a:lnSpc>
                <a:spcPts val="4031"/>
              </a:lnSpc>
              <a:buFont typeface="Arial"/>
              <a:buChar char="•"/>
            </a:pPr>
            <a:r>
              <a:rPr lang="en-US" sz="2879">
                <a:solidFill>
                  <a:srgbClr val="242424"/>
                </a:solidFill>
                <a:latin typeface="Lora"/>
              </a:rPr>
              <a:t>Launched "Split the Decisions," a free AI-powered chatbot that helps couples assess their strengths and  tasks accordingly</a:t>
            </a:r>
          </a:p>
        </p:txBody>
      </p:sp>
      <p:sp>
        <p:nvSpPr>
          <p:cNvPr name="TextBox 14" id="14"/>
          <p:cNvSpPr txBox="true"/>
          <p:nvPr/>
        </p:nvSpPr>
        <p:spPr>
          <a:xfrm rot="0">
            <a:off x="11064994" y="3263372"/>
            <a:ext cx="3367346" cy="1027176"/>
          </a:xfrm>
          <a:prstGeom prst="rect">
            <a:avLst/>
          </a:prstGeom>
        </p:spPr>
        <p:txBody>
          <a:bodyPr anchor="t" rtlCol="false" tIns="0" lIns="0" bIns="0" rIns="0">
            <a:spAutoFit/>
          </a:bodyPr>
          <a:lstStyle/>
          <a:p>
            <a:pPr algn="ctr" marL="0" indent="0" lvl="0">
              <a:lnSpc>
                <a:spcPts val="4073"/>
              </a:lnSpc>
              <a:spcBef>
                <a:spcPct val="0"/>
              </a:spcBef>
            </a:pPr>
            <a:r>
              <a:rPr lang="en-US" sz="2910">
                <a:solidFill>
                  <a:srgbClr val="282828"/>
                </a:solidFill>
                <a:latin typeface="Lora Bold Italics"/>
              </a:rPr>
              <a:t>AI Integration into Zola's Business</a:t>
            </a:r>
          </a:p>
        </p:txBody>
      </p:sp>
      <p:sp>
        <p:nvSpPr>
          <p:cNvPr name="TextBox 15" id="15"/>
          <p:cNvSpPr txBox="true"/>
          <p:nvPr/>
        </p:nvSpPr>
        <p:spPr>
          <a:xfrm rot="0">
            <a:off x="10753949" y="5007388"/>
            <a:ext cx="3989437" cy="3022473"/>
          </a:xfrm>
          <a:prstGeom prst="rect">
            <a:avLst/>
          </a:prstGeom>
        </p:spPr>
        <p:txBody>
          <a:bodyPr anchor="t" rtlCol="false" tIns="0" lIns="0" bIns="0" rIns="0">
            <a:spAutoFit/>
          </a:bodyPr>
          <a:lstStyle/>
          <a:p>
            <a:pPr algn="l">
              <a:lnSpc>
                <a:spcPts val="4031"/>
              </a:lnSpc>
            </a:pPr>
          </a:p>
          <a:p>
            <a:pPr algn="l" marL="621792" indent="-310896" lvl="1">
              <a:lnSpc>
                <a:spcPts val="4031"/>
              </a:lnSpc>
              <a:buFont typeface="Arial"/>
              <a:buChar char="•"/>
            </a:pPr>
            <a:r>
              <a:rPr lang="en-US" sz="2879">
                <a:solidFill>
                  <a:srgbClr val="242424"/>
                </a:solidFill>
                <a:latin typeface="Lora"/>
              </a:rPr>
              <a:t>Uses AI for customer service, fraud detection, and other internal functions</a:t>
            </a:r>
          </a:p>
        </p:txBody>
      </p:sp>
      <p:grpSp>
        <p:nvGrpSpPr>
          <p:cNvPr name="Group 16" id="16"/>
          <p:cNvGrpSpPr/>
          <p:nvPr/>
        </p:nvGrpSpPr>
        <p:grpSpPr>
          <a:xfrm rot="0">
            <a:off x="3116526" y="527848"/>
            <a:ext cx="15477560" cy="978079"/>
            <a:chOff x="0" y="0"/>
            <a:chExt cx="4076394" cy="257601"/>
          </a:xfrm>
        </p:grpSpPr>
        <p:sp>
          <p:nvSpPr>
            <p:cNvPr name="Freeform 17" id="17"/>
            <p:cNvSpPr/>
            <p:nvPr/>
          </p:nvSpPr>
          <p:spPr>
            <a:xfrm flipH="false" flipV="false" rot="0">
              <a:off x="0" y="0"/>
              <a:ext cx="4076395" cy="257601"/>
            </a:xfrm>
            <a:custGeom>
              <a:avLst/>
              <a:gdLst/>
              <a:ahLst/>
              <a:cxnLst/>
              <a:rect r="r" b="b" t="t" l="l"/>
              <a:pathLst>
                <a:path h="257601" w="4076395">
                  <a:moveTo>
                    <a:pt x="0" y="0"/>
                  </a:moveTo>
                  <a:lnTo>
                    <a:pt x="4076395" y="0"/>
                  </a:lnTo>
                  <a:lnTo>
                    <a:pt x="4076395" y="257601"/>
                  </a:lnTo>
                  <a:lnTo>
                    <a:pt x="0" y="257601"/>
                  </a:lnTo>
                  <a:close/>
                </a:path>
              </a:pathLst>
            </a:custGeom>
            <a:solidFill>
              <a:srgbClr val="405E4B"/>
            </a:solidFill>
          </p:spPr>
        </p:sp>
        <p:sp>
          <p:nvSpPr>
            <p:cNvPr name="TextBox 18" id="18"/>
            <p:cNvSpPr txBox="true"/>
            <p:nvPr/>
          </p:nvSpPr>
          <p:spPr>
            <a:xfrm>
              <a:off x="0" y="-133350"/>
              <a:ext cx="4076394" cy="390951"/>
            </a:xfrm>
            <a:prstGeom prst="rect">
              <a:avLst/>
            </a:prstGeom>
          </p:spPr>
          <p:txBody>
            <a:bodyPr anchor="ctr" rtlCol="false" tIns="50800" lIns="50800" bIns="50800" rIns="50800"/>
            <a:lstStyle/>
            <a:p>
              <a:pPr algn="ctr">
                <a:lnSpc>
                  <a:spcPts val="4345"/>
                </a:lnSpc>
              </a:pPr>
            </a:p>
          </p:txBody>
        </p:sp>
      </p:grpSp>
      <p:sp>
        <p:nvSpPr>
          <p:cNvPr name="TextBox 19" id="19"/>
          <p:cNvSpPr txBox="true"/>
          <p:nvPr/>
        </p:nvSpPr>
        <p:spPr>
          <a:xfrm rot="0">
            <a:off x="4428572" y="595247"/>
            <a:ext cx="15658238" cy="824230"/>
          </a:xfrm>
          <a:prstGeom prst="rect">
            <a:avLst/>
          </a:prstGeom>
        </p:spPr>
        <p:txBody>
          <a:bodyPr anchor="t" rtlCol="false" tIns="0" lIns="0" bIns="0" rIns="0">
            <a:spAutoFit/>
          </a:bodyPr>
          <a:lstStyle/>
          <a:p>
            <a:pPr algn="l">
              <a:lnSpc>
                <a:spcPts val="6019"/>
              </a:lnSpc>
              <a:spcBef>
                <a:spcPct val="0"/>
              </a:spcBef>
            </a:pPr>
            <a:r>
              <a:rPr lang="en-US" sz="4299">
                <a:solidFill>
                  <a:srgbClr val="FFFFFF"/>
                </a:solidFill>
                <a:latin typeface="Times New Roman Bold"/>
              </a:rPr>
              <a:t>Zola's Business situation: navigating the Covid 19 pandemic </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9021933" y="5024445"/>
            <a:ext cx="9266067" cy="5262555"/>
          </a:xfrm>
          <a:custGeom>
            <a:avLst/>
            <a:gdLst/>
            <a:ahLst/>
            <a:cxnLst/>
            <a:rect r="r" b="b" t="t" l="l"/>
            <a:pathLst>
              <a:path h="5262555" w="9266067">
                <a:moveTo>
                  <a:pt x="0" y="0"/>
                </a:moveTo>
                <a:lnTo>
                  <a:pt x="9266067" y="0"/>
                </a:lnTo>
                <a:lnTo>
                  <a:pt x="9266067" y="5262555"/>
                </a:lnTo>
                <a:lnTo>
                  <a:pt x="0" y="5262555"/>
                </a:lnTo>
                <a:lnTo>
                  <a:pt x="0" y="0"/>
                </a:lnTo>
                <a:close/>
              </a:path>
            </a:pathLst>
          </a:custGeom>
          <a:blipFill>
            <a:blip r:embed="rId2"/>
            <a:stretch>
              <a:fillRect l="0" t="0" r="-4587" b="0"/>
            </a:stretch>
          </a:blipFill>
        </p:spPr>
      </p:sp>
      <p:sp>
        <p:nvSpPr>
          <p:cNvPr name="TextBox 3" id="3"/>
          <p:cNvSpPr txBox="true"/>
          <p:nvPr/>
        </p:nvSpPr>
        <p:spPr>
          <a:xfrm rot="0">
            <a:off x="177116" y="1675896"/>
            <a:ext cx="18110884" cy="5944870"/>
          </a:xfrm>
          <a:prstGeom prst="rect">
            <a:avLst/>
          </a:prstGeom>
        </p:spPr>
        <p:txBody>
          <a:bodyPr anchor="t" rtlCol="false" tIns="0" lIns="0" bIns="0" rIns="0">
            <a:spAutoFit/>
          </a:bodyPr>
          <a:lstStyle/>
          <a:p>
            <a:pPr algn="l">
              <a:lnSpc>
                <a:spcPts val="4619"/>
              </a:lnSpc>
              <a:spcBef>
                <a:spcPct val="0"/>
              </a:spcBef>
            </a:pPr>
            <a:r>
              <a:rPr lang="en-US" sz="3299">
                <a:solidFill>
                  <a:srgbClr val="000000"/>
                </a:solidFill>
                <a:latin typeface="Times New Roman Bold"/>
              </a:rPr>
              <a:t>(Source: </a:t>
            </a:r>
            <a:r>
              <a:rPr lang="en-US" sz="3299" u="sng">
                <a:solidFill>
                  <a:srgbClr val="000000"/>
                </a:solidFill>
                <a:latin typeface="Times New Roman Bold"/>
              </a:rPr>
              <a:t>Insight from the  2024 Wedding Trends Survey)</a:t>
            </a:r>
          </a:p>
          <a:p>
            <a:pPr algn="just">
              <a:lnSpc>
                <a:spcPts val="4199"/>
              </a:lnSpc>
              <a:spcBef>
                <a:spcPct val="0"/>
              </a:spcBef>
            </a:pPr>
          </a:p>
          <a:p>
            <a:pPr algn="just">
              <a:lnSpc>
                <a:spcPts val="4199"/>
              </a:lnSpc>
              <a:spcBef>
                <a:spcPct val="0"/>
              </a:spcBef>
            </a:pPr>
          </a:p>
          <a:p>
            <a:pPr algn="just">
              <a:lnSpc>
                <a:spcPts val="4199"/>
              </a:lnSpc>
              <a:spcBef>
                <a:spcPct val="0"/>
              </a:spcBef>
            </a:pPr>
          </a:p>
          <a:p>
            <a:pPr algn="just" marL="712467" indent="-356233" lvl="1">
              <a:lnSpc>
                <a:spcPts val="4619"/>
              </a:lnSpc>
              <a:buFont typeface="Arial"/>
              <a:buChar char="•"/>
            </a:pPr>
            <a:r>
              <a:rPr lang="en-US" sz="3299">
                <a:solidFill>
                  <a:srgbClr val="000000"/>
                </a:solidFill>
                <a:latin typeface="Times New Roman Bold"/>
              </a:rPr>
              <a:t>Are you using, or considering using, any AI tools to support your wedding planning?</a:t>
            </a:r>
          </a:p>
          <a:p>
            <a:pPr algn="just">
              <a:lnSpc>
                <a:spcPts val="4199"/>
              </a:lnSpc>
            </a:pPr>
          </a:p>
          <a:p>
            <a:pPr algn="just">
              <a:lnSpc>
                <a:spcPts val="4339"/>
              </a:lnSpc>
              <a:spcBef>
                <a:spcPct val="0"/>
              </a:spcBef>
            </a:pPr>
            <a:r>
              <a:rPr lang="en-US" sz="3099">
                <a:solidFill>
                  <a:srgbClr val="000000"/>
                </a:solidFill>
                <a:latin typeface="Times New Roman"/>
              </a:rPr>
              <a:t>  </a:t>
            </a:r>
            <a:r>
              <a:rPr lang="en-US" sz="3099">
                <a:solidFill>
                  <a:srgbClr val="000000"/>
                </a:solidFill>
                <a:latin typeface="Times New Roman"/>
              </a:rPr>
              <a:t>45.82% - Not likely, I’m not a big fan</a:t>
            </a:r>
          </a:p>
          <a:p>
            <a:pPr algn="just">
              <a:lnSpc>
                <a:spcPts val="4339"/>
              </a:lnSpc>
              <a:spcBef>
                <a:spcPct val="0"/>
              </a:spcBef>
            </a:pPr>
            <a:r>
              <a:rPr lang="en-US" sz="3099">
                <a:solidFill>
                  <a:srgbClr val="000000"/>
                </a:solidFill>
                <a:latin typeface="Times New Roman"/>
              </a:rPr>
              <a:t>  36.02% - Unsure, but haven’t ruled it out</a:t>
            </a:r>
          </a:p>
          <a:p>
            <a:pPr algn="just">
              <a:lnSpc>
                <a:spcPts val="4339"/>
              </a:lnSpc>
              <a:spcBef>
                <a:spcPct val="0"/>
              </a:spcBef>
            </a:pPr>
            <a:r>
              <a:rPr lang="en-US" sz="3099">
                <a:solidFill>
                  <a:srgbClr val="000000"/>
                </a:solidFill>
                <a:latin typeface="Times New Roman"/>
              </a:rPr>
              <a:t>  10.95% - Very likely, it can help tremendously</a:t>
            </a:r>
          </a:p>
          <a:p>
            <a:pPr algn="just">
              <a:lnSpc>
                <a:spcPts val="4339"/>
              </a:lnSpc>
              <a:spcBef>
                <a:spcPct val="0"/>
              </a:spcBef>
            </a:pPr>
            <a:r>
              <a:rPr lang="en-US" sz="3099">
                <a:solidFill>
                  <a:srgbClr val="000000"/>
                </a:solidFill>
                <a:latin typeface="Times New Roman"/>
              </a:rPr>
              <a:t>  7.22% - Yes! We’re already using at least 1 AI tool</a:t>
            </a:r>
          </a:p>
          <a:p>
            <a:pPr algn="ctr">
              <a:lnSpc>
                <a:spcPts val="3640"/>
              </a:lnSpc>
              <a:spcBef>
                <a:spcPct val="0"/>
              </a:spcBef>
            </a:pPr>
          </a:p>
        </p:txBody>
      </p:sp>
      <p:grpSp>
        <p:nvGrpSpPr>
          <p:cNvPr name="Group 4" id="4"/>
          <p:cNvGrpSpPr/>
          <p:nvPr/>
        </p:nvGrpSpPr>
        <p:grpSpPr>
          <a:xfrm rot="0">
            <a:off x="0" y="365227"/>
            <a:ext cx="9994436" cy="926473"/>
            <a:chOff x="0" y="0"/>
            <a:chExt cx="2632280" cy="244009"/>
          </a:xfrm>
        </p:grpSpPr>
        <p:sp>
          <p:nvSpPr>
            <p:cNvPr name="Freeform 5" id="5"/>
            <p:cNvSpPr/>
            <p:nvPr/>
          </p:nvSpPr>
          <p:spPr>
            <a:xfrm flipH="false" flipV="false" rot="0">
              <a:off x="0" y="0"/>
              <a:ext cx="2632279" cy="244009"/>
            </a:xfrm>
            <a:custGeom>
              <a:avLst/>
              <a:gdLst/>
              <a:ahLst/>
              <a:cxnLst/>
              <a:rect r="r" b="b" t="t" l="l"/>
              <a:pathLst>
                <a:path h="244009" w="2632279">
                  <a:moveTo>
                    <a:pt x="0" y="0"/>
                  </a:moveTo>
                  <a:lnTo>
                    <a:pt x="2632279" y="0"/>
                  </a:lnTo>
                  <a:lnTo>
                    <a:pt x="2632279" y="244009"/>
                  </a:lnTo>
                  <a:lnTo>
                    <a:pt x="0" y="244009"/>
                  </a:lnTo>
                  <a:close/>
                </a:path>
              </a:pathLst>
            </a:custGeom>
            <a:solidFill>
              <a:srgbClr val="405E4B"/>
            </a:solidFill>
          </p:spPr>
        </p:sp>
        <p:sp>
          <p:nvSpPr>
            <p:cNvPr name="TextBox 6" id="6"/>
            <p:cNvSpPr txBox="true"/>
            <p:nvPr/>
          </p:nvSpPr>
          <p:spPr>
            <a:xfrm>
              <a:off x="0" y="-104775"/>
              <a:ext cx="2632280" cy="348784"/>
            </a:xfrm>
            <a:prstGeom prst="rect">
              <a:avLst/>
            </a:prstGeom>
          </p:spPr>
          <p:txBody>
            <a:bodyPr anchor="ctr" rtlCol="false" tIns="50800" lIns="50800" bIns="50800" rIns="50800"/>
            <a:lstStyle/>
            <a:p>
              <a:pPr algn="ctr">
                <a:lnSpc>
                  <a:spcPts val="3640"/>
                </a:lnSpc>
              </a:pPr>
            </a:p>
          </p:txBody>
        </p:sp>
      </p:grpSp>
      <p:sp>
        <p:nvSpPr>
          <p:cNvPr name="TextBox 7" id="7"/>
          <p:cNvSpPr txBox="true"/>
          <p:nvPr/>
        </p:nvSpPr>
        <p:spPr>
          <a:xfrm rot="0">
            <a:off x="279887" y="456989"/>
            <a:ext cx="9415611" cy="714375"/>
          </a:xfrm>
          <a:prstGeom prst="rect">
            <a:avLst/>
          </a:prstGeom>
        </p:spPr>
        <p:txBody>
          <a:bodyPr anchor="t" rtlCol="false" tIns="0" lIns="0" bIns="0" rIns="0">
            <a:spAutoFit/>
          </a:bodyPr>
          <a:lstStyle/>
          <a:p>
            <a:pPr algn="just">
              <a:lnSpc>
                <a:spcPts val="4725"/>
              </a:lnSpc>
            </a:pPr>
            <a:r>
              <a:rPr lang="en-US" sz="4500">
                <a:solidFill>
                  <a:srgbClr val="FFFFFF"/>
                </a:solidFill>
                <a:latin typeface="Times New Roman Bold"/>
              </a:rPr>
              <a:t>Secondary Data Analysis</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432317" y="-368281"/>
            <a:ext cx="22735554" cy="17113671"/>
          </a:xfrm>
          <a:custGeom>
            <a:avLst/>
            <a:gdLst/>
            <a:ahLst/>
            <a:cxnLst/>
            <a:rect r="r" b="b" t="t" l="l"/>
            <a:pathLst>
              <a:path h="17113671" w="22735554">
                <a:moveTo>
                  <a:pt x="0" y="0"/>
                </a:moveTo>
                <a:lnTo>
                  <a:pt x="22735554" y="0"/>
                </a:lnTo>
                <a:lnTo>
                  <a:pt x="22735554" y="17113671"/>
                </a:lnTo>
                <a:lnTo>
                  <a:pt x="0" y="1711367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264131" y="3932332"/>
            <a:ext cx="15605189" cy="1211168"/>
          </a:xfrm>
          <a:prstGeom prst="rect">
            <a:avLst/>
          </a:prstGeom>
        </p:spPr>
        <p:txBody>
          <a:bodyPr anchor="t" rtlCol="false" tIns="0" lIns="0" bIns="0" rIns="0">
            <a:spAutoFit/>
          </a:bodyPr>
          <a:lstStyle/>
          <a:p>
            <a:pPr algn="l" marL="715972" indent="-357986" lvl="1">
              <a:lnSpc>
                <a:spcPts val="4642"/>
              </a:lnSpc>
              <a:buFont typeface="Arial"/>
              <a:buChar char="•"/>
            </a:pPr>
            <a:r>
              <a:rPr lang="en-US" sz="3316">
                <a:solidFill>
                  <a:srgbClr val="000000"/>
                </a:solidFill>
                <a:latin typeface="Times New Roman"/>
              </a:rPr>
              <a:t>The global wedding services market is expected to grow at a rate of 13.74% from 2023 to 2032, reaching a projected market size of USD 178.46 billion in 2022.</a:t>
            </a:r>
          </a:p>
        </p:txBody>
      </p:sp>
      <p:sp>
        <p:nvSpPr>
          <p:cNvPr name="TextBox 4" id="4"/>
          <p:cNvSpPr txBox="true"/>
          <p:nvPr/>
        </p:nvSpPr>
        <p:spPr>
          <a:xfrm rot="0">
            <a:off x="1188910" y="6315075"/>
            <a:ext cx="15755631" cy="1766062"/>
          </a:xfrm>
          <a:prstGeom prst="rect">
            <a:avLst/>
          </a:prstGeom>
        </p:spPr>
        <p:txBody>
          <a:bodyPr anchor="t" rtlCol="false" tIns="0" lIns="0" bIns="0" rIns="0">
            <a:spAutoFit/>
          </a:bodyPr>
          <a:lstStyle/>
          <a:p>
            <a:pPr algn="l" marL="695197" indent="-347599" lvl="1">
              <a:lnSpc>
                <a:spcPts val="4507"/>
              </a:lnSpc>
              <a:buFont typeface="Arial"/>
              <a:buChar char="•"/>
            </a:pPr>
            <a:r>
              <a:rPr lang="en-US" sz="3219">
                <a:solidFill>
                  <a:srgbClr val="000000"/>
                </a:solidFill>
                <a:latin typeface="Times New Roman"/>
              </a:rPr>
              <a:t>The Indian wedding industry is expected to reach a value of over USD 50 billion by 2025 and the US wedding industry is expected to grow at a (Compound Annual Growth Rate) CAGR of 4.5% from 2023 to 2032.</a:t>
            </a:r>
          </a:p>
        </p:txBody>
      </p:sp>
      <p:sp>
        <p:nvSpPr>
          <p:cNvPr name="TextBox 5" id="5"/>
          <p:cNvSpPr txBox="true"/>
          <p:nvPr/>
        </p:nvSpPr>
        <p:spPr>
          <a:xfrm rot="0">
            <a:off x="95250" y="1621656"/>
            <a:ext cx="17259300" cy="1139822"/>
          </a:xfrm>
          <a:prstGeom prst="rect">
            <a:avLst/>
          </a:prstGeom>
        </p:spPr>
        <p:txBody>
          <a:bodyPr anchor="t" rtlCol="false" tIns="0" lIns="0" bIns="0" rIns="0">
            <a:spAutoFit/>
          </a:bodyPr>
          <a:lstStyle/>
          <a:p>
            <a:pPr algn="l">
              <a:lnSpc>
                <a:spcPts val="4375"/>
              </a:lnSpc>
            </a:pPr>
            <a:r>
              <a:rPr lang="en-US" sz="3125">
                <a:solidFill>
                  <a:srgbClr val="000000"/>
                </a:solidFill>
                <a:latin typeface="Times New Roman Bold"/>
              </a:rPr>
              <a:t>The report "Wedding Services Market Size by Type (Local Wedding, Destination Wedding), Regions, Global Industry Analysis, Share, Growth, Trends, and Forecast 2023 to 2032" </a:t>
            </a:r>
          </a:p>
        </p:txBody>
      </p:sp>
      <p:grpSp>
        <p:nvGrpSpPr>
          <p:cNvPr name="Group 6" id="6"/>
          <p:cNvGrpSpPr/>
          <p:nvPr/>
        </p:nvGrpSpPr>
        <p:grpSpPr>
          <a:xfrm rot="0">
            <a:off x="0" y="365227"/>
            <a:ext cx="9994436" cy="926473"/>
            <a:chOff x="0" y="0"/>
            <a:chExt cx="2632280" cy="244009"/>
          </a:xfrm>
        </p:grpSpPr>
        <p:sp>
          <p:nvSpPr>
            <p:cNvPr name="Freeform 7" id="7"/>
            <p:cNvSpPr/>
            <p:nvPr/>
          </p:nvSpPr>
          <p:spPr>
            <a:xfrm flipH="false" flipV="false" rot="0">
              <a:off x="0" y="0"/>
              <a:ext cx="2632279" cy="244009"/>
            </a:xfrm>
            <a:custGeom>
              <a:avLst/>
              <a:gdLst/>
              <a:ahLst/>
              <a:cxnLst/>
              <a:rect r="r" b="b" t="t" l="l"/>
              <a:pathLst>
                <a:path h="244009" w="2632279">
                  <a:moveTo>
                    <a:pt x="0" y="0"/>
                  </a:moveTo>
                  <a:lnTo>
                    <a:pt x="2632279" y="0"/>
                  </a:lnTo>
                  <a:lnTo>
                    <a:pt x="2632279" y="244009"/>
                  </a:lnTo>
                  <a:lnTo>
                    <a:pt x="0" y="244009"/>
                  </a:lnTo>
                  <a:close/>
                </a:path>
              </a:pathLst>
            </a:custGeom>
            <a:solidFill>
              <a:srgbClr val="405E4B"/>
            </a:solidFill>
          </p:spPr>
        </p:sp>
        <p:sp>
          <p:nvSpPr>
            <p:cNvPr name="TextBox 8" id="8"/>
            <p:cNvSpPr txBox="true"/>
            <p:nvPr/>
          </p:nvSpPr>
          <p:spPr>
            <a:xfrm>
              <a:off x="0" y="-104775"/>
              <a:ext cx="2632280" cy="348784"/>
            </a:xfrm>
            <a:prstGeom prst="rect">
              <a:avLst/>
            </a:prstGeom>
          </p:spPr>
          <p:txBody>
            <a:bodyPr anchor="ctr" rtlCol="false" tIns="50800" lIns="50800" bIns="50800" rIns="50800"/>
            <a:lstStyle/>
            <a:p>
              <a:pPr algn="ctr">
                <a:lnSpc>
                  <a:spcPts val="3640"/>
                </a:lnSpc>
              </a:pPr>
            </a:p>
          </p:txBody>
        </p:sp>
      </p:grpSp>
      <p:sp>
        <p:nvSpPr>
          <p:cNvPr name="TextBox 9" id="9"/>
          <p:cNvSpPr txBox="true"/>
          <p:nvPr/>
        </p:nvSpPr>
        <p:spPr>
          <a:xfrm rot="0">
            <a:off x="279887" y="456989"/>
            <a:ext cx="9415611" cy="714375"/>
          </a:xfrm>
          <a:prstGeom prst="rect">
            <a:avLst/>
          </a:prstGeom>
        </p:spPr>
        <p:txBody>
          <a:bodyPr anchor="t" rtlCol="false" tIns="0" lIns="0" bIns="0" rIns="0">
            <a:spAutoFit/>
          </a:bodyPr>
          <a:lstStyle/>
          <a:p>
            <a:pPr algn="just">
              <a:lnSpc>
                <a:spcPts val="4725"/>
              </a:lnSpc>
            </a:pPr>
            <a:r>
              <a:rPr lang="en-US" sz="4500">
                <a:solidFill>
                  <a:srgbClr val="FFFFFF"/>
                </a:solidFill>
                <a:latin typeface="Times New Roman Bold"/>
              </a:rPr>
              <a:t>Secondary Data Analysis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DAGGvRkpU8Y</dc:identifier>
  <dcterms:modified xsi:type="dcterms:W3CDTF">2011-08-01T06:04:30Z</dcterms:modified>
  <cp:revision>1</cp:revision>
  <dc:title>Market Research Presentation</dc:title>
</cp:coreProperties>
</file>